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24"/>
  </p:notesMasterIdLst>
  <p:sldIdLst>
    <p:sldId id="259" r:id="rId5"/>
    <p:sldId id="262" r:id="rId6"/>
    <p:sldId id="263" r:id="rId7"/>
    <p:sldId id="264" r:id="rId8"/>
    <p:sldId id="291" r:id="rId9"/>
    <p:sldId id="277" r:id="rId10"/>
    <p:sldId id="278" r:id="rId11"/>
    <p:sldId id="279" r:id="rId12"/>
    <p:sldId id="280" r:id="rId13"/>
    <p:sldId id="281" r:id="rId14"/>
    <p:sldId id="283" r:id="rId15"/>
    <p:sldId id="292" r:id="rId16"/>
    <p:sldId id="284" r:id="rId17"/>
    <p:sldId id="285" r:id="rId18"/>
    <p:sldId id="286" r:id="rId19"/>
    <p:sldId id="287" r:id="rId20"/>
    <p:sldId id="288" r:id="rId21"/>
    <p:sldId id="289" r:id="rId22"/>
    <p:sldId id="290" r:id="rId23"/>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client id="{6AD5E037-7EB6-5E87-6C38-A6EA964E9895}" v="3" dt="2023-09-10T20:0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79348"/>
  </p:normalViewPr>
  <p:slideViewPr>
    <p:cSldViewPr snapToGrid="0" snapToObjects="1">
      <p:cViewPr varScale="1">
        <p:scale>
          <a:sx n="59" d="100"/>
          <a:sy n="59" d="100"/>
        </p:scale>
        <p:origin x="348" y="78"/>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rosen@iit.edu" userId="S::urn:spo:guest#jrosen@iit.edu::" providerId="AD" clId="Web-{6AD5E037-7EB6-5E87-6C38-A6EA964E9895}"/>
    <pc:docChg chg="modSld">
      <pc:chgData name="jrosen@iit.edu" userId="S::urn:spo:guest#jrosen@iit.edu::" providerId="AD" clId="Web-{6AD5E037-7EB6-5E87-6C38-A6EA964E9895}" dt="2023-09-10T20:07:15.134" v="2" actId="20577"/>
      <pc:docMkLst>
        <pc:docMk/>
      </pc:docMkLst>
      <pc:sldChg chg="modSp">
        <pc:chgData name="jrosen@iit.edu" userId="S::urn:spo:guest#jrosen@iit.edu::" providerId="AD" clId="Web-{6AD5E037-7EB6-5E87-6C38-A6EA964E9895}" dt="2023-09-10T20:07:15.134" v="2" actId="20577"/>
        <pc:sldMkLst>
          <pc:docMk/>
          <pc:sldMk cId="0" sldId="260"/>
        </pc:sldMkLst>
        <pc:spChg chg="mod">
          <ac:chgData name="jrosen@iit.edu" userId="S::urn:spo:guest#jrosen@iit.edu::" providerId="AD" clId="Web-{6AD5E037-7EB6-5E87-6C38-A6EA964E9895}" dt="2023-09-10T20:07:15.134" v="2" actId="20577"/>
          <ac:spMkLst>
            <pc:docMk/>
            <pc:sldMk cId="0" sldId="260"/>
            <ac:spMk id="5121" creationId="{4201BE09-6437-8CAC-DA00-D42CB41E2B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EDB27-1998-C943-968A-A040123AFDCE}"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5DDDC-B10B-3347-AAB4-5CB93FC9C71C}" type="slidenum">
              <a:rPr lang="en-US" smtClean="0"/>
              <a:t>‹#›</a:t>
            </a:fld>
            <a:endParaRPr lang="en-US"/>
          </a:p>
        </p:txBody>
      </p:sp>
    </p:spTree>
    <p:extLst>
      <p:ext uri="{BB962C8B-B14F-4D97-AF65-F5344CB8AC3E}">
        <p14:creationId xmlns:p14="http://schemas.microsoft.com/office/powerpoint/2010/main" val="1319127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Welcome to Lesson 1 of Module 5 on Bayesian Inference.</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a:t>
            </a:fld>
            <a:endParaRPr lang="en-US"/>
          </a:p>
        </p:txBody>
      </p:sp>
    </p:spTree>
    <p:extLst>
      <p:ext uri="{BB962C8B-B14F-4D97-AF65-F5344CB8AC3E}">
        <p14:creationId xmlns:p14="http://schemas.microsoft.com/office/powerpoint/2010/main" val="2867575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is binary data, </a:t>
            </a:r>
          </a:p>
          <a:p>
            <a:r>
              <a:rPr lang="en-US" dirty="0"/>
              <a:t>the prior distribution should be a </a:t>
            </a:r>
          </a:p>
          <a:p>
            <a:r>
              <a:rPr lang="en-US" dirty="0"/>
              <a:t>Beta distribution.</a:t>
            </a:r>
          </a:p>
          <a:p>
            <a:endParaRPr lang="en-US" dirty="0"/>
          </a:p>
          <a:p>
            <a:r>
              <a:rPr lang="en-US" dirty="0"/>
              <a:t>How should we find the parameters of this prior distribution?</a:t>
            </a:r>
          </a:p>
          <a:p>
            <a:endParaRPr lang="en-US" dirty="0"/>
          </a:p>
          <a:p>
            <a:r>
              <a:rPr lang="en-US" dirty="0"/>
              <a:t>Just to clarify our discussion … The notation is such that j indexes the study. </a:t>
            </a:r>
            <a:r>
              <a:rPr lang="en-US" dirty="0" err="1"/>
              <a:t>Y_j</a:t>
            </a:r>
            <a:r>
              <a:rPr lang="en-US" dirty="0"/>
              <a:t> are the number of rats that developed a tumor out of </a:t>
            </a:r>
            <a:r>
              <a:rPr lang="en-US" dirty="0" err="1"/>
              <a:t>n_j</a:t>
            </a:r>
            <a:r>
              <a:rPr lang="en-US" dirty="0"/>
              <a:t>. So we might think of y_1 = 0 and n_1 = 20 according to the table on the right.</a:t>
            </a:r>
          </a:p>
        </p:txBody>
      </p:sp>
      <p:sp>
        <p:nvSpPr>
          <p:cNvPr id="4" name="Slide Number Placeholder 3"/>
          <p:cNvSpPr>
            <a:spLocks noGrp="1"/>
          </p:cNvSpPr>
          <p:nvPr>
            <p:ph type="sldNum" sz="quarter" idx="5"/>
          </p:nvPr>
        </p:nvSpPr>
        <p:spPr/>
        <p:txBody>
          <a:bodyPr/>
          <a:lstStyle/>
          <a:p>
            <a:fld id="{F625DDDC-B10B-3347-AAB4-5CB93FC9C71C}" type="slidenum">
              <a:rPr lang="en-US" smtClean="0"/>
              <a:t>10</a:t>
            </a:fld>
            <a:endParaRPr lang="en-US"/>
          </a:p>
        </p:txBody>
      </p:sp>
    </p:spTree>
    <p:extLst>
      <p:ext uri="{BB962C8B-B14F-4D97-AF65-F5344CB8AC3E}">
        <p14:creationId xmlns:p14="http://schemas.microsoft.com/office/powerpoint/2010/main" val="429086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aim is to model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𝑗</m:t>
                        </m:r>
                      </m:sub>
                    </m:sSub>
                  </m:oMath>
                </a14:m>
                <a:r>
                  <a:rPr lang="en-US" dirty="0"/>
                  <a:t> as independent binomial data based on </a:t>
                </a:r>
                <a14:m>
                  <m:oMath xmlns:m="http://schemas.openxmlformats.org/officeDocument/2006/math">
                    <m:sSub>
                      <m:sSubPr>
                        <m:ctrlPr>
                          <a:rPr lang="en-US" i="1" dirty="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n-US" dirty="0"/>
                  <a:t>, the study-specific parameter and sample size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𝑗</m:t>
                        </m:r>
                      </m:sub>
                    </m:sSub>
                  </m:oMath>
                </a14:m>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image on the left represents the concept of a hierarchical model for this example. We assume </a:t>
                </a:r>
                <a:r>
                  <a:rPr lang="en-US" sz="1800" dirty="0">
                    <a:effectLst/>
                    <a:highlight>
                      <a:srgbClr val="FFFFFF"/>
                    </a:highlight>
                    <a:latin typeface="CMSS8"/>
                  </a:rPr>
                  <a:t>that the </a:t>
                </a:r>
                <a:r>
                  <a:rPr lang="en-US" sz="1800" dirty="0">
                    <a:effectLst/>
                    <a:highlight>
                      <a:srgbClr val="FFFFFF"/>
                    </a:highlight>
                    <a:latin typeface="CMR8"/>
                  </a:rPr>
                  <a:t>Beta(</a:t>
                </a:r>
                <a:r>
                  <a:rPr lang="el-GR" sz="1800" dirty="0">
                    <a:effectLst/>
                    <a:highlight>
                      <a:srgbClr val="FFFFFF"/>
                    </a:highlight>
                    <a:latin typeface="CMMI8"/>
                  </a:rPr>
                  <a:t>α, β</a:t>
                </a:r>
                <a:r>
                  <a:rPr lang="el-GR" sz="1800" dirty="0">
                    <a:effectLst/>
                    <a:highlight>
                      <a:srgbClr val="FFFFFF"/>
                    </a:highlight>
                    <a:latin typeface="CMR8"/>
                  </a:rPr>
                  <a:t>) </a:t>
                </a:r>
                <a:r>
                  <a:rPr lang="en-US" sz="1800" dirty="0">
                    <a:effectLst/>
                    <a:highlight>
                      <a:srgbClr val="FFFFFF"/>
                    </a:highlight>
                    <a:latin typeface="CMSS8"/>
                  </a:rPr>
                  <a:t>is a good population distribution for all these </a:t>
                </a:r>
                <a:r>
                  <a:rPr lang="el-GR" sz="1800" dirty="0">
                    <a:effectLst/>
                    <a:highlight>
                      <a:srgbClr val="FFFFFF"/>
                    </a:highlight>
                    <a:latin typeface="CMMI8"/>
                  </a:rPr>
                  <a:t>θ</a:t>
                </a:r>
                <a:r>
                  <a:rPr lang="en-US" sz="1800" dirty="0">
                    <a:effectLst/>
                    <a:highlight>
                      <a:srgbClr val="FFFFFF"/>
                    </a:highlight>
                    <a:latin typeface="CMMI6"/>
                  </a:rPr>
                  <a:t>j</a:t>
                </a:r>
                <a:r>
                  <a:rPr lang="en-US" sz="1800" dirty="0">
                    <a:effectLst/>
                    <a:highlight>
                      <a:srgbClr val="FFFFFF"/>
                    </a:highlight>
                    <a:latin typeface="CMSS8"/>
                  </a:rPr>
                  <a:t> from the past experiments. The observable data is then generated from those parameters in each experiment. </a:t>
                </a:r>
                <a:endParaRPr lang="en-US" dirty="0">
                  <a:effectLst/>
                  <a:highlight>
                    <a:srgbClr val="FFFFFF"/>
                  </a:highlight>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aim is to model </a:t>
                </a:r>
                <a:r>
                  <a:rPr lang="en-US" i="0" dirty="0">
                    <a:latin typeface="Cambria Math" panose="02040503050406030204" pitchFamily="18" charset="0"/>
                  </a:rPr>
                  <a:t>𝑦_𝑗</a:t>
                </a:r>
                <a:r>
                  <a:rPr lang="en-US" dirty="0"/>
                  <a:t> as independent binomial data given the study-specific </a:t>
                </a:r>
                <a:r>
                  <a:rPr lang="en-US" i="0" dirty="0">
                    <a:latin typeface="Cambria Math" panose="02040503050406030204" pitchFamily="18" charset="0"/>
                    <a:ea typeface="Cambria Math" panose="02040503050406030204" pitchFamily="18" charset="0"/>
                  </a:rPr>
                  <a:t>𝜃_</a:t>
                </a:r>
                <a:r>
                  <a:rPr lang="en-US" i="0" dirty="0">
                    <a:latin typeface="Cambria Math" panose="02040503050406030204" pitchFamily="18" charset="0"/>
                  </a:rPr>
                  <a:t>𝑗</a:t>
                </a:r>
                <a:r>
                  <a:rPr lang="en-US" dirty="0"/>
                  <a:t> and sample size </a:t>
                </a:r>
                <a:r>
                  <a:rPr lang="en-US" i="0" dirty="0">
                    <a:latin typeface="Cambria Math" panose="02040503050406030204" pitchFamily="18" charset="0"/>
                  </a:rPr>
                  <a:t>𝑛_𝑗</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image represents the concept of a hierarchical models, which assumes </a:t>
                </a:r>
                <a:r>
                  <a:rPr lang="en-US" sz="1800" dirty="0">
                    <a:effectLst/>
                    <a:highlight>
                      <a:srgbClr val="FFFFFF"/>
                    </a:highlight>
                    <a:latin typeface="CMSS8"/>
                  </a:rPr>
                  <a:t>that the </a:t>
                </a:r>
                <a:r>
                  <a:rPr lang="en-US" sz="1800" dirty="0">
                    <a:effectLst/>
                    <a:highlight>
                      <a:srgbClr val="FFFFFF"/>
                    </a:highlight>
                    <a:latin typeface="CMR8"/>
                  </a:rPr>
                  <a:t>Beta(</a:t>
                </a:r>
                <a:r>
                  <a:rPr lang="el-GR" sz="1800" dirty="0">
                    <a:effectLst/>
                    <a:highlight>
                      <a:srgbClr val="FFFFFF"/>
                    </a:highlight>
                    <a:latin typeface="CMMI8"/>
                  </a:rPr>
                  <a:t>α, β</a:t>
                </a:r>
                <a:r>
                  <a:rPr lang="el-GR" sz="1800" dirty="0">
                    <a:effectLst/>
                    <a:highlight>
                      <a:srgbClr val="FFFFFF"/>
                    </a:highlight>
                    <a:latin typeface="CMR8"/>
                  </a:rPr>
                  <a:t>) </a:t>
                </a:r>
                <a:r>
                  <a:rPr lang="en-US" sz="1800" dirty="0">
                    <a:effectLst/>
                    <a:highlight>
                      <a:srgbClr val="FFFFFF"/>
                    </a:highlight>
                    <a:latin typeface="CMSS8"/>
                  </a:rPr>
                  <a:t>is a good population distribution for all these </a:t>
                </a:r>
                <a:r>
                  <a:rPr lang="el-GR" sz="1800" dirty="0">
                    <a:effectLst/>
                    <a:highlight>
                      <a:srgbClr val="FFFFFF"/>
                    </a:highlight>
                    <a:latin typeface="CMMI8"/>
                  </a:rPr>
                  <a:t>θ</a:t>
                </a:r>
                <a:r>
                  <a:rPr lang="en-US" sz="1800" dirty="0">
                    <a:effectLst/>
                    <a:highlight>
                      <a:srgbClr val="FFFFFF"/>
                    </a:highlight>
                    <a:latin typeface="CMMI6"/>
                  </a:rPr>
                  <a:t>j</a:t>
                </a:r>
                <a:r>
                  <a:rPr lang="en-US" sz="1800" dirty="0">
                    <a:effectLst/>
                    <a:highlight>
                      <a:srgbClr val="FFFFFF"/>
                    </a:highlight>
                    <a:latin typeface="CMSS8"/>
                  </a:rPr>
                  <a:t> from the past experiments. </a:t>
                </a:r>
                <a:endParaRPr lang="en-US" dirty="0">
                  <a:effectLst/>
                  <a:highlight>
                    <a:srgbClr val="FFFFFF"/>
                  </a:highlight>
                </a:endParaRPr>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11</a:t>
            </a:fld>
            <a:endParaRPr lang="en-US"/>
          </a:p>
        </p:txBody>
      </p:sp>
    </p:spTree>
    <p:extLst>
      <p:ext uri="{BB962C8B-B14F-4D97-AF65-F5344CB8AC3E}">
        <p14:creationId xmlns:p14="http://schemas.microsoft.com/office/powerpoint/2010/main" val="3550801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MR10"/>
              </a:rPr>
              <a:t>Let's say we treat these 70 historical experiments as points in a dataset. Then this </a:t>
            </a:r>
            <a:endParaRPr lang="en-US" sz="1800" dirty="0"/>
          </a:p>
          <a:p>
            <a:r>
              <a:rPr lang="en-US" sz="1800" dirty="0">
                <a:effectLst/>
                <a:latin typeface="CMR10"/>
              </a:rPr>
              <a:t>dataset has mean 0.136 and standard deviation 0.103. We presume this data come from a Beta distribution, so perhaps</a:t>
            </a:r>
          </a:p>
          <a:p>
            <a:endParaRPr lang="en-US" sz="1800" dirty="0">
              <a:effectLst/>
              <a:latin typeface="CMR10"/>
            </a:endParaRPr>
          </a:p>
          <a:p>
            <a:r>
              <a:rPr lang="en-US" sz="1800" dirty="0">
                <a:effectLst/>
                <a:latin typeface="CMR10"/>
              </a:rPr>
              <a:t>the prior is Beta(1.4, 8.6) to get correspondence with our sample. </a:t>
            </a:r>
          </a:p>
          <a:p>
            <a:r>
              <a:rPr lang="en-US" sz="1800" dirty="0">
                <a:effectLst/>
                <a:latin typeface="CMR10"/>
              </a:rPr>
              <a:t>This is not a Bayesian calculation because it is not based on any specified full probability model. </a:t>
            </a:r>
          </a:p>
          <a:p>
            <a:endParaRPr lang="en-US" sz="1800" dirty="0">
              <a:effectLst/>
              <a:latin typeface="CMR10"/>
            </a:endParaRPr>
          </a:p>
          <a:p>
            <a:r>
              <a:rPr lang="en-US" dirty="0"/>
              <a:t>Then using our data from experiment 71, we can compute a posterior of Beta(5.4, 18.6). </a:t>
            </a:r>
          </a:p>
          <a:p>
            <a:endParaRPr lang="en-US" dirty="0"/>
          </a:p>
          <a:p>
            <a:r>
              <a:rPr lang="en-US" dirty="0"/>
              <a:t>These analyses require that the current tumor risk, </a:t>
            </a:r>
            <a:r>
              <a:rPr lang="el-GR" dirty="0"/>
              <a:t>θ</a:t>
            </a:r>
            <a:r>
              <a:rPr lang="en-US" dirty="0"/>
              <a:t>_</a:t>
            </a:r>
            <a:r>
              <a:rPr lang="el-GR" dirty="0"/>
              <a:t>71, </a:t>
            </a:r>
            <a:r>
              <a:rPr lang="en-US" dirty="0"/>
              <a:t>and the 70 historical tumor</a:t>
            </a:r>
          </a:p>
          <a:p>
            <a:r>
              <a:rPr lang="en-US" dirty="0"/>
              <a:t>risks, </a:t>
            </a:r>
            <a:r>
              <a:rPr lang="el-GR" dirty="0"/>
              <a:t>θ</a:t>
            </a:r>
            <a:r>
              <a:rPr lang="en-US" dirty="0"/>
              <a:t>_</a:t>
            </a:r>
            <a:r>
              <a:rPr lang="el-GR" dirty="0"/>
              <a:t>1,...,θ</a:t>
            </a:r>
            <a:r>
              <a:rPr lang="en-US" dirty="0"/>
              <a:t>_</a:t>
            </a:r>
            <a:r>
              <a:rPr lang="el-GR" dirty="0"/>
              <a:t>70, </a:t>
            </a:r>
            <a:r>
              <a:rPr lang="en-US" dirty="0"/>
              <a:t>be considered a random sample from a common distribution, an</a:t>
            </a:r>
          </a:p>
          <a:p>
            <a:r>
              <a:rPr lang="en-US" dirty="0"/>
              <a:t>assumption that would be invalidated, for example, if it were known that the historical</a:t>
            </a:r>
          </a:p>
          <a:p>
            <a:r>
              <a:rPr lang="en-US" dirty="0"/>
              <a:t>experiments were all done in laboratory A but the current data were gathered in</a:t>
            </a:r>
          </a:p>
          <a:p>
            <a:r>
              <a:rPr lang="en-US" dirty="0"/>
              <a:t>laboratory B, or if time trends were relevant.</a:t>
            </a:r>
          </a:p>
        </p:txBody>
      </p:sp>
      <p:sp>
        <p:nvSpPr>
          <p:cNvPr id="4" name="Slide Number Placeholder 3"/>
          <p:cNvSpPr>
            <a:spLocks noGrp="1"/>
          </p:cNvSpPr>
          <p:nvPr>
            <p:ph type="sldNum" sz="quarter" idx="5"/>
          </p:nvPr>
        </p:nvSpPr>
        <p:spPr/>
        <p:txBody>
          <a:bodyPr/>
          <a:lstStyle/>
          <a:p>
            <a:fld id="{F625DDDC-B10B-3347-AAB4-5CB93FC9C71C}" type="slidenum">
              <a:rPr lang="en-US" smtClean="0"/>
              <a:t>12</a:t>
            </a:fld>
            <a:endParaRPr lang="en-US"/>
          </a:p>
        </p:txBody>
      </p:sp>
    </p:spTree>
    <p:extLst>
      <p:ext uri="{BB962C8B-B14F-4D97-AF65-F5344CB8AC3E}">
        <p14:creationId xmlns:p14="http://schemas.microsoft.com/office/powerpoint/2010/main" val="344435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create a joint probability model for all the parameters, we need the concept of exchangeability.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 set of random variables is exchangeable if their joint distribution is invariant to permutations of their indexes.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This concept is challenging in hierarchical models due to contextual variability. Even in our previous example, it may not be true. </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13</a:t>
            </a:fld>
            <a:endParaRPr lang="en-US"/>
          </a:p>
        </p:txBody>
      </p:sp>
    </p:spTree>
    <p:extLst>
      <p:ext uri="{BB962C8B-B14F-4D97-AF65-F5344CB8AC3E}">
        <p14:creationId xmlns:p14="http://schemas.microsoft.com/office/powerpoint/2010/main" val="313764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Hierarchical models rely on groupings,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and these groups may exist in different contexts, undermining exchangeability.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example, in a model estimating treatment effectiveness across hospitals,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exchangeability implies that hospitals are similar in terms of patient demographics and treatment protocols,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but that may not hold true.</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14</a:t>
            </a:fld>
            <a:endParaRPr lang="en-US"/>
          </a:p>
        </p:txBody>
      </p:sp>
    </p:spTree>
    <p:extLst>
      <p:ext uri="{BB962C8B-B14F-4D97-AF65-F5344CB8AC3E}">
        <p14:creationId xmlns:p14="http://schemas.microsoft.com/office/powerpoint/2010/main" val="318386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rat tumor model, the experiments appear to have the similar contexts—we know nothing to suggest that they are different, which would imbue some meaning into the indexes. Hence it lacks the contextual variability that would undermine exchangeability. </a:t>
            </a:r>
          </a:p>
          <a:p>
            <a:endParaRPr lang="en-US" dirty="0"/>
          </a:p>
          <a:p>
            <a:r>
              <a:rPr lang="en-US" dirty="0"/>
              <a:t>The real difference we see with each sample is that the sample size is not uniform; however, this should not influence the hidden parameter. So we can construct an exchangeable model based on some parameter phi.</a:t>
            </a:r>
          </a:p>
        </p:txBody>
      </p:sp>
      <p:sp>
        <p:nvSpPr>
          <p:cNvPr id="4" name="Slide Number Placeholder 3"/>
          <p:cNvSpPr>
            <a:spLocks noGrp="1"/>
          </p:cNvSpPr>
          <p:nvPr>
            <p:ph type="sldNum" sz="quarter" idx="5"/>
          </p:nvPr>
        </p:nvSpPr>
        <p:spPr/>
        <p:txBody>
          <a:bodyPr/>
          <a:lstStyle/>
          <a:p>
            <a:fld id="{F625DDDC-B10B-3347-AAB4-5CB93FC9C71C}" type="slidenum">
              <a:rPr lang="en-US" smtClean="0"/>
              <a:t>15</a:t>
            </a:fld>
            <a:endParaRPr lang="en-US"/>
          </a:p>
        </p:txBody>
      </p:sp>
    </p:spTree>
    <p:extLst>
      <p:ext uri="{BB962C8B-B14F-4D97-AF65-F5344CB8AC3E}">
        <p14:creationId xmlns:p14="http://schemas.microsoft.com/office/powerpoint/2010/main" val="201645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hyperparameter 𝜑</a:t>
                </a:r>
                <a:r>
                  <a:rPr lang="el-GR" dirty="0"/>
                  <a:t> </a:t>
                </a:r>
                <a:r>
                  <a:rPr lang="en-US" dirty="0"/>
                  <a:t>is typically</a:t>
                </a:r>
                <a:r>
                  <a:rPr lang="en-US" baseline="0" dirty="0"/>
                  <a:t> theoretical and therefore</a:t>
                </a:r>
                <a:r>
                  <a:rPr lang="en-US" dirty="0"/>
                  <a:t> unknown, so marginal for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l-GR" dirty="0"/>
                  <a:t> </a:t>
                </a:r>
                <a:r>
                  <a:rPr lang="en-US" dirty="0"/>
                  <a:t>must be obtained by averaging</a:t>
                </a:r>
                <a:r>
                  <a:rPr lang="en-US" baseline="0" dirty="0"/>
                  <a:t> over all possible values of </a:t>
                </a:r>
                <a:r>
                  <a:rPr lang="en-US" dirty="0"/>
                  <a:t>𝜑</a:t>
                </a:r>
              </a:p>
              <a:p>
                <a:endParaRPr lang="en-US" dirty="0"/>
              </a:p>
              <a:p>
                <a:r>
                  <a:rPr lang="en-US" dirty="0"/>
                  <a:t>So we simply integrate over the theorized space for phi based on the hyperprior. </a:t>
                </a:r>
              </a:p>
              <a:p>
                <a:endParaRPr lang="en-US" dirty="0"/>
              </a:p>
              <a:p>
                <a:r>
                  <a:rPr lang="en-US" dirty="0"/>
                  <a:t>Notice that this is a mixture distribution—one that combines several distributions of “subpopulations.”</a:t>
                </a:r>
              </a:p>
              <a:p>
                <a:endParaRPr lang="en-US" dirty="0"/>
              </a:p>
              <a:p>
                <a:r>
                  <a:rPr lang="en-US" dirty="0"/>
                  <a:t>The hyperparameter \phi is typically unknown, so we obtain the marginal distribution for the parameters by averaging over all possible values of \phi. This results in a mixture distribution, combining several distributions of subpopulations determined by \phi.</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hyperparameter 𝜑</a:t>
                </a:r>
                <a:r>
                  <a:rPr lang="el-GR" dirty="0"/>
                  <a:t> </a:t>
                </a:r>
                <a:r>
                  <a:rPr lang="en-US" dirty="0"/>
                  <a:t>is typically</a:t>
                </a:r>
                <a:r>
                  <a:rPr lang="en-US" baseline="0" dirty="0"/>
                  <a:t> theoretical and therefore</a:t>
                </a:r>
                <a:r>
                  <a:rPr lang="en-US" dirty="0"/>
                  <a:t> unknown, so marginal for </a:t>
                </a:r>
                <a:r>
                  <a:rPr lang="en-US" i="0" dirty="0">
                    <a:latin typeface="Cambria Math" panose="02040503050406030204" pitchFamily="18" charset="0"/>
                    <a:ea typeface="Cambria Math" panose="02040503050406030204" pitchFamily="18" charset="0"/>
                  </a:rPr>
                  <a:t>𝜃</a:t>
                </a:r>
                <a:r>
                  <a:rPr lang="el-GR" dirty="0"/>
                  <a:t> </a:t>
                </a:r>
                <a:r>
                  <a:rPr lang="en-US" dirty="0"/>
                  <a:t>must be obtained by averaging</a:t>
                </a:r>
                <a:r>
                  <a:rPr lang="en-US" baseline="0" dirty="0"/>
                  <a:t> over all possible values of </a:t>
                </a:r>
                <a:r>
                  <a:rPr lang="en-US" dirty="0"/>
                  <a:t>𝜑</a:t>
                </a:r>
              </a:p>
              <a:p>
                <a:endParaRPr lang="en-US" dirty="0"/>
              </a:p>
              <a:p>
                <a:r>
                  <a:rPr lang="en-US" dirty="0"/>
                  <a:t>So we simply integrate over the theorized space for phi based on the hyperprior. </a:t>
                </a:r>
              </a:p>
              <a:p>
                <a:endParaRPr lang="en-US" dirty="0"/>
              </a:p>
              <a:p>
                <a:r>
                  <a:rPr lang="en-US" dirty="0"/>
                  <a:t>Notice that this is a mixture distribution—one that combines several distributions of “subpopulations.”</a:t>
                </a:r>
              </a:p>
              <a:p>
                <a:endParaRPr lang="en-US" dirty="0"/>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16</a:t>
            </a:fld>
            <a:endParaRPr lang="en-US"/>
          </a:p>
        </p:txBody>
      </p:sp>
    </p:spTree>
    <p:extLst>
      <p:ext uri="{BB962C8B-B14F-4D97-AF65-F5344CB8AC3E}">
        <p14:creationId xmlns:p14="http://schemas.microsoft.com/office/powerpoint/2010/main" val="3500203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Exchangeability generally does </a:t>
                </a:r>
                <a:r>
                  <a:rPr lang="en-US" i="1" u="sng" dirty="0"/>
                  <a:t>not</a:t>
                </a:r>
                <a:r>
                  <a:rPr lang="en-US" dirty="0"/>
                  <a:t> hold when we have additional information on covariates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𝑗</m:t>
                        </m:r>
                      </m:sub>
                    </m:sSub>
                  </m:oMath>
                </a14:m>
                <a:r>
                  <a:rPr lang="en-US" dirty="0"/>
                  <a:t> to distinguish between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oMath>
                </a14:m>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 model can be characterized as exchangeable with covariates using conditional independence.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hospital example, we might know that different hospitals work with populations with different characteristics. This highlights that exchangeability does not imply that </a:t>
                </a:r>
                <a:r>
                  <a:rPr lang="el-GR" dirty="0"/>
                  <a:t>θ</a:t>
                </a:r>
                <a:r>
                  <a:rPr lang="en-US" dirty="0"/>
                  <a:t>j are all the same; just that they can be assumed to be draws from some common superpopulation distribution. So, if we incorporate covariates in this manner, we have a method for overcoming the primary challenge of exchangeability, assuming that contextual elements can be quantified as covariates.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Exchangeability does not hold when we have additional information on covariates that distinguish between the parameters. However, a model can be characterized as exchangeable with covariates using conditional independence. In the hospital example, we can account for differences in patient populations by incorporating covariates into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Exchangeability generally does </a:t>
                </a:r>
                <a:r>
                  <a:rPr lang="en-US" i="1" u="sng" dirty="0"/>
                  <a:t>not</a:t>
                </a:r>
                <a:r>
                  <a:rPr lang="en-US" dirty="0"/>
                  <a:t> hold when we have additional information on covariates </a:t>
                </a:r>
                <a:r>
                  <a:rPr lang="en-US" b="0" i="0">
                    <a:latin typeface="Cambria Math" panose="02040503050406030204" pitchFamily="18" charset="0"/>
                  </a:rPr>
                  <a:t>𝑥_</a:t>
                </a:r>
                <a:r>
                  <a:rPr lang="en-US" i="0">
                    <a:latin typeface="Cambria Math" panose="02040503050406030204" pitchFamily="18" charset="0"/>
                  </a:rPr>
                  <a:t>𝑗</a:t>
                </a:r>
                <a:r>
                  <a:rPr lang="en-US" dirty="0"/>
                  <a:t> to distinguish between the </a:t>
                </a:r>
                <a:r>
                  <a:rPr lang="en-US" i="0">
                    <a:latin typeface="Cambria Math" panose="02040503050406030204" pitchFamily="18" charset="0"/>
                    <a:ea typeface="Cambria Math" panose="02040503050406030204" pitchFamily="18" charset="0"/>
                  </a:rPr>
                  <a:t>𝜃_</a:t>
                </a:r>
                <a:r>
                  <a:rPr lang="en-US" i="0">
                    <a:latin typeface="Cambria Math" panose="02040503050406030204" pitchFamily="18" charset="0"/>
                  </a:rPr>
                  <a:t>𝑗</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 model can be characterized as exchangeable with covariates using conditional independence.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hospital example, we might know that different hospitals work with populations with different characteristics. This highlights that exchangeability does not imply that </a:t>
                </a:r>
                <a:r>
                  <a:rPr lang="el-GR" dirty="0"/>
                  <a:t>θ</a:t>
                </a:r>
                <a:r>
                  <a:rPr lang="en-US" dirty="0"/>
                  <a:t>j are all the same; just that they can be assumed to be draws from some common superpopulation distribution. So, if we incorporate covariates in this manner, we have a method for overcoming the primary challenge of exchangeability, assuming that contextual elements can be quantified as covariates. </a:t>
                </a:r>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17</a:t>
            </a:fld>
            <a:endParaRPr lang="en-US"/>
          </a:p>
        </p:txBody>
      </p:sp>
    </p:spTree>
    <p:extLst>
      <p:ext uri="{BB962C8B-B14F-4D97-AF65-F5344CB8AC3E}">
        <p14:creationId xmlns:p14="http://schemas.microsoft.com/office/powerpoint/2010/main" val="1598576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fully Bayesian hierarchical model, the hyperparameter \phi is given its own prior distribution. The posterior distribution is computed using the joint prior distribution and the data. This approach allows us to account for uncertainty in the hyperparameters.</a:t>
            </a:r>
          </a:p>
        </p:txBody>
      </p:sp>
      <p:sp>
        <p:nvSpPr>
          <p:cNvPr id="4" name="Slide Number Placeholder 3"/>
          <p:cNvSpPr>
            <a:spLocks noGrp="1"/>
          </p:cNvSpPr>
          <p:nvPr>
            <p:ph type="sldNum" sz="quarter" idx="5"/>
          </p:nvPr>
        </p:nvSpPr>
        <p:spPr/>
        <p:txBody>
          <a:bodyPr/>
          <a:lstStyle/>
          <a:p>
            <a:fld id="{F625DDDC-B10B-3347-AAB4-5CB93FC9C71C}" type="slidenum">
              <a:rPr lang="en-US" smtClean="0"/>
              <a:t>18</a:t>
            </a:fld>
            <a:endParaRPr lang="en-US"/>
          </a:p>
        </p:txBody>
      </p:sp>
    </p:spTree>
    <p:extLst>
      <p:ext uri="{BB962C8B-B14F-4D97-AF65-F5344CB8AC3E}">
        <p14:creationId xmlns:p14="http://schemas.microsoft.com/office/powerpoint/2010/main" val="3044574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To make predictions in the hierarchical context, we consider two distributions:</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Future observations based on existing parameters.</a:t>
            </a:r>
          </a:p>
          <a:p>
            <a:r>
              <a:rPr lang="en-US" dirty="0">
                <a:solidFill>
                  <a:srgbClr val="0E0E0E"/>
                </a:solidFill>
                <a:effectLst/>
                <a:latin typeface="Times New Roman" panose="02020603050405020304" pitchFamily="18" charset="0"/>
              </a:rPr>
              <a:t>2. New observations corresponding to new parameters drawn from the same superpopulation.</a:t>
            </a:r>
          </a:p>
          <a:p>
            <a:r>
              <a:rPr lang="en-US" dirty="0">
                <a:solidFill>
                  <a:srgbClr val="0E0E0E"/>
                </a:solidFill>
                <a:effectLst/>
                <a:latin typeface="Times New Roman" panose="02020603050405020304" pitchFamily="18" charset="0"/>
              </a:rPr>
              <a:t>We draw samples from the posterior distribution to simulate future data points and make predictions.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19</a:t>
            </a:fld>
            <a:endParaRPr lang="en-US"/>
          </a:p>
        </p:txBody>
      </p:sp>
    </p:spTree>
    <p:extLst>
      <p:ext uri="{BB962C8B-B14F-4D97-AF65-F5344CB8AC3E}">
        <p14:creationId xmlns:p14="http://schemas.microsoft.com/office/powerpoint/2010/main" val="106524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this lesson, we will explore parameterized priors and the concept of exchangeability in Bayesian models.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2</a:t>
            </a:fld>
            <a:endParaRPr lang="en-US"/>
          </a:p>
        </p:txBody>
      </p:sp>
    </p:spTree>
    <p:extLst>
      <p:ext uri="{BB962C8B-B14F-4D97-AF65-F5344CB8AC3E}">
        <p14:creationId xmlns:p14="http://schemas.microsoft.com/office/powerpoint/2010/main" val="3185741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Last time, we covered large-sample inference</a:t>
            </a:r>
          </a:p>
          <a:p>
            <a:r>
              <a:rPr lang="en-US" dirty="0"/>
              <a:t> </a:t>
            </a:r>
          </a:p>
        </p:txBody>
      </p:sp>
      <p:sp>
        <p:nvSpPr>
          <p:cNvPr id="4" name="Slide Number Placeholder 3"/>
          <p:cNvSpPr>
            <a:spLocks noGrp="1"/>
          </p:cNvSpPr>
          <p:nvPr>
            <p:ph type="sldNum" sz="quarter" idx="5"/>
          </p:nvPr>
        </p:nvSpPr>
        <p:spPr/>
        <p:txBody>
          <a:bodyPr/>
          <a:lstStyle/>
          <a:p>
            <a:fld id="{F625DDDC-B10B-3347-AAB4-5CB93FC9C71C}" type="slidenum">
              <a:rPr lang="en-US" smtClean="0"/>
              <a:t>3</a:t>
            </a:fld>
            <a:endParaRPr lang="en-US"/>
          </a:p>
        </p:txBody>
      </p:sp>
    </p:spTree>
    <p:extLst>
      <p:ext uri="{BB962C8B-B14F-4D97-AF65-F5344CB8AC3E}">
        <p14:creationId xmlns:p14="http://schemas.microsoft.com/office/powerpoint/2010/main" val="212649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By the end of this lesson, you will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learn how to construct parameterized prior distributions 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understand the concept of exchangeability and its role in hierarchical models.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4</a:t>
            </a:fld>
            <a:endParaRPr lang="en-US"/>
          </a:p>
        </p:txBody>
      </p:sp>
    </p:spTree>
    <p:extLst>
      <p:ext uri="{BB962C8B-B14F-4D97-AF65-F5344CB8AC3E}">
        <p14:creationId xmlns:p14="http://schemas.microsoft.com/office/powerpoint/2010/main" val="392615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 to review for this lesson include </a:t>
            </a:r>
          </a:p>
          <a:p>
            <a:endParaRPr lang="en-US" dirty="0"/>
          </a:p>
          <a:p>
            <a:r>
              <a:rPr lang="en-US" dirty="0"/>
              <a:t>the Beta distribution and </a:t>
            </a:r>
          </a:p>
          <a:p>
            <a:endParaRPr lang="en-US" dirty="0"/>
          </a:p>
          <a:p>
            <a:r>
              <a:rPr lang="en-US" dirty="0"/>
              <a:t>Mixture distributions</a:t>
            </a:r>
          </a:p>
        </p:txBody>
      </p:sp>
      <p:sp>
        <p:nvSpPr>
          <p:cNvPr id="4" name="Slide Number Placeholder 3"/>
          <p:cNvSpPr>
            <a:spLocks noGrp="1"/>
          </p:cNvSpPr>
          <p:nvPr>
            <p:ph type="sldNum" sz="quarter" idx="5"/>
          </p:nvPr>
        </p:nvSpPr>
        <p:spPr/>
        <p:txBody>
          <a:bodyPr/>
          <a:lstStyle/>
          <a:p>
            <a:fld id="{F625DDDC-B10B-3347-AAB4-5CB93FC9C71C}" type="slidenum">
              <a:rPr lang="en-US" smtClean="0"/>
              <a:t>5</a:t>
            </a:fld>
            <a:endParaRPr lang="en-US"/>
          </a:p>
        </p:txBody>
      </p:sp>
    </p:spTree>
    <p:extLst>
      <p:ext uri="{BB962C8B-B14F-4D97-AF65-F5344CB8AC3E}">
        <p14:creationId xmlns:p14="http://schemas.microsoft.com/office/powerpoint/2010/main" val="2780785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Let’s consider an example involving hospitals in a region treating patients who experienced cardiac events. Each hospital treats a number of patients, and we are interested in estimating the survival probability for these patients. The challenge is how to tackle this estimation using Bayesian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Suppose there are J hospitals in the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Within each hospital, there are </a:t>
            </a:r>
            <a:r>
              <a:rPr lang="en-US" dirty="0" err="1">
                <a:solidFill>
                  <a:srgbClr val="0E0E0E"/>
                </a:solidFill>
                <a:effectLst/>
                <a:latin typeface=".SF NS"/>
              </a:rPr>
              <a:t>n_j</a:t>
            </a:r>
            <a:r>
              <a:rPr lang="en-US" dirty="0">
                <a:solidFill>
                  <a:srgbClr val="0E0E0E"/>
                </a:solidFill>
                <a:effectLst/>
                <a:latin typeface=".SF NS"/>
              </a:rPr>
              <a:t> patients being treated for cardiac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Each patient in each hospital has an outcome of survival denoted </a:t>
            </a:r>
            <a:r>
              <a:rPr lang="en-US" dirty="0" err="1">
                <a:solidFill>
                  <a:srgbClr val="0E0E0E"/>
                </a:solidFill>
                <a:effectLst/>
                <a:latin typeface=".SF NS"/>
              </a:rPr>
              <a:t>y_ij</a:t>
            </a: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And we are interested in estimated the parameter </a:t>
            </a:r>
            <a:r>
              <a:rPr lang="en-US" dirty="0" err="1">
                <a:solidFill>
                  <a:srgbClr val="0E0E0E"/>
                </a:solidFill>
                <a:effectLst/>
                <a:latin typeface=".SF NS"/>
              </a:rPr>
              <a:t>theta_j</a:t>
            </a:r>
            <a:r>
              <a:rPr lang="en-US" dirty="0">
                <a:solidFill>
                  <a:srgbClr val="0E0E0E"/>
                </a:solidFill>
                <a:effectLst/>
                <a:latin typeface=".SF NS"/>
              </a:rPr>
              <a:t>, the probability of survival.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How would you tackle such a problem?</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6</a:t>
            </a:fld>
            <a:endParaRPr lang="en-US"/>
          </a:p>
        </p:txBody>
      </p:sp>
    </p:spTree>
    <p:extLst>
      <p:ext uri="{BB962C8B-B14F-4D97-AF65-F5344CB8AC3E}">
        <p14:creationId xmlns:p14="http://schemas.microsoft.com/office/powerpoint/2010/main" val="4125816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There are two obvious approaches:</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Conducting separate analyses for each hospital and treating them as independent.</a:t>
            </a:r>
          </a:p>
          <a:p>
            <a:r>
              <a:rPr lang="en-US" dirty="0">
                <a:solidFill>
                  <a:srgbClr val="0E0E0E"/>
                </a:solidFill>
                <a:effectLst/>
                <a:latin typeface="Times New Roman" panose="02020603050405020304" pitchFamily="18" charset="0"/>
              </a:rPr>
              <a:t>2. Combining all the data and assuming a common survival probability for all hospitals.</a:t>
            </a:r>
          </a:p>
          <a:p>
            <a:endParaRPr lang="en-US" dirty="0">
              <a:solidFill>
                <a:srgbClr val="0E0E0E"/>
              </a:solidFill>
              <a:effectLst/>
              <a:latin typeface="Times New Roman" panose="02020603050405020304" pitchFamily="18" charset="0"/>
            </a:endParaRPr>
          </a:p>
          <a:p>
            <a:r>
              <a:rPr lang="en-US" dirty="0">
                <a:solidFill>
                  <a:srgbClr val="0E0E0E"/>
                </a:solidFill>
                <a:effectLst/>
                <a:latin typeface="Times New Roman" panose="02020603050405020304" pitchFamily="18" charset="0"/>
              </a:rPr>
              <a:t>Neither approach is appealing because these experiments clearly have a relationship to one another but they aren’t identical. </a:t>
            </a:r>
          </a:p>
          <a:p>
            <a:endParaRPr lang="en-US" dirty="0">
              <a:solidFill>
                <a:srgbClr val="0E0E0E"/>
              </a:solidFill>
              <a:effectLst/>
              <a:latin typeface="Times New Roman" panose="02020603050405020304" pitchFamily="18" charset="0"/>
            </a:endParaRPr>
          </a:p>
          <a:p>
            <a:r>
              <a:rPr lang="en-US" dirty="0">
                <a:solidFill>
                  <a:srgbClr val="0E0E0E"/>
                </a:solidFill>
                <a:effectLst/>
                <a:latin typeface="Times New Roman" panose="02020603050405020304" pitchFamily="18" charset="0"/>
              </a:rPr>
              <a:t>Instead, we use a hierarchical approach, viewing the survival probabilities from each hospital as a sample from a common population indexed by some parameter, possibly a set of parameters.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7</a:t>
            </a:fld>
            <a:endParaRPr lang="en-US"/>
          </a:p>
        </p:txBody>
      </p:sp>
    </p:spTree>
    <p:extLst>
      <p:ext uri="{BB962C8B-B14F-4D97-AF65-F5344CB8AC3E}">
        <p14:creationId xmlns:p14="http://schemas.microsoft.com/office/powerpoint/2010/main" val="3141221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Even though the survival probabilities are not directly observed, we can use the data to make inferences. </a:t>
            </a:r>
          </a:p>
          <a:p>
            <a:endParaRPr lang="en-US" dirty="0">
              <a:solidFill>
                <a:srgbClr val="0E0E0E"/>
              </a:solidFill>
              <a:effectLst/>
              <a:latin typeface=".SF NS"/>
            </a:endParaRPr>
          </a:p>
          <a:p>
            <a:r>
              <a:rPr lang="en-US" dirty="0">
                <a:solidFill>
                  <a:srgbClr val="0E0E0E"/>
                </a:solidFill>
                <a:effectLst/>
                <a:latin typeface=".SF NS"/>
              </a:rPr>
              <a:t>The hierarchical model setup includes:</a:t>
            </a:r>
          </a:p>
          <a:p>
            <a:r>
              <a:rPr lang="en-US" dirty="0">
                <a:solidFill>
                  <a:srgbClr val="0E0E0E"/>
                </a:solidFill>
                <a:effectLst/>
                <a:latin typeface=".SF NS"/>
              </a:rPr>
              <a:t>A joint distribution made up of </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The likelihood (our usual sampling distribution)</a:t>
            </a:r>
          </a:p>
          <a:p>
            <a:r>
              <a:rPr lang="en-US" dirty="0">
                <a:solidFill>
                  <a:srgbClr val="0E0E0E"/>
                </a:solidFill>
                <a:effectLst/>
                <a:latin typeface=".SF NS"/>
              </a:rPr>
              <a:t>• The population distribution for the parameters</a:t>
            </a:r>
          </a:p>
          <a:p>
            <a:r>
              <a:rPr lang="en-US" dirty="0">
                <a:solidFill>
                  <a:srgbClr val="0E0E0E"/>
                </a:solidFill>
                <a:effectLst/>
                <a:latin typeface=".SF NS"/>
              </a:rPr>
              <a:t>• The hyperprior</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8</a:t>
            </a:fld>
            <a:endParaRPr lang="en-US"/>
          </a:p>
        </p:txBody>
      </p:sp>
    </p:spTree>
    <p:extLst>
      <p:ext uri="{BB962C8B-B14F-4D97-AF65-F5344CB8AC3E}">
        <p14:creationId xmlns:p14="http://schemas.microsoft.com/office/powerpoint/2010/main" val="4052981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MR10"/>
              </a:rPr>
              <a:t>Let's imagine a study aiming to estimate the probability of developing an endometrial stromal polyps—a type of tumor—in female rate, type ‘F344’.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are interested in the probability that a rat develops a tumor.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From a sample of rats, we observe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tumor rate (4/14) 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gather prior information from literature involving 70 previous studies. This information is what we wish to use to construct a prior distribution.</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9</a:t>
            </a:fld>
            <a:endParaRPr lang="en-US"/>
          </a:p>
        </p:txBody>
      </p:sp>
    </p:spTree>
    <p:extLst>
      <p:ext uri="{BB962C8B-B14F-4D97-AF65-F5344CB8AC3E}">
        <p14:creationId xmlns:p14="http://schemas.microsoft.com/office/powerpoint/2010/main" val="34194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Bayesian Inference</a:t>
            </a:r>
          </a:p>
        </p:txBody>
      </p:sp>
      <p:sp>
        <p:nvSpPr>
          <p:cNvPr id="3" name="Subtitle 2">
            <a:extLst>
              <a:ext uri="{FF2B5EF4-FFF2-40B4-BE49-F238E27FC236}">
                <a16:creationId xmlns:a16="http://schemas.microsoft.com/office/drawing/2014/main" id="{1773A97B-06C2-BD5D-13DD-A14A00967D4E}"/>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Module 5, Lesson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BC476-60BD-E75E-088B-425464ACAF9E}"/>
                  </a:ext>
                </a:extLst>
              </p:cNvPr>
              <p:cNvSpPr>
                <a:spLocks noGrp="1"/>
              </p:cNvSpPr>
              <p:nvPr>
                <p:ph sz="half" idx="1"/>
              </p:nvPr>
            </p:nvSpPr>
            <p:spPr>
              <a:xfrm>
                <a:off x="1098550" y="2085698"/>
                <a:ext cx="6551187" cy="6515100"/>
              </a:xfrm>
            </p:spPr>
            <p:txBody>
              <a:bodyPr/>
              <a:lstStyle/>
              <a:p>
                <a:r>
                  <a:rPr lang="en-US" dirty="0"/>
                  <a:t>The prior should be of the form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How do we find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using these 70 previous studies?</a:t>
                </a:r>
              </a:p>
              <a:p>
                <a:r>
                  <a:rPr lang="en-US" dirty="0"/>
                  <a:t>Notation: in the </a:t>
                </a:r>
                <a14:m>
                  <m:oMath xmlns:m="http://schemas.openxmlformats.org/officeDocument/2006/math">
                    <m:r>
                      <a:rPr lang="en-US" i="1" dirty="0" smtClean="0">
                        <a:latin typeface="Cambria Math" panose="02040503050406030204" pitchFamily="18" charset="0"/>
                      </a:rPr>
                      <m:t>𝑗</m:t>
                    </m:r>
                  </m:oMath>
                </a14:m>
                <a:r>
                  <a:rPr lang="en-US" dirty="0" err="1"/>
                  <a:t>th</a:t>
                </a:r>
                <a:r>
                  <a:rPr lang="en-US" dirty="0"/>
                  <a:t> study, out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𝑗</m:t>
                        </m:r>
                      </m:sub>
                    </m:sSub>
                  </m:oMath>
                </a14:m>
                <a:r>
                  <a:rPr lang="en-US" dirty="0"/>
                  <a:t> tumors developed in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𝑗</m:t>
                        </m:r>
                      </m:sub>
                    </m:sSub>
                  </m:oMath>
                </a14:m>
                <a:endParaRPr lang="en-US" dirty="0"/>
              </a:p>
            </p:txBody>
          </p:sp>
        </mc:Choice>
        <mc:Fallback xmlns="">
          <p:sp>
            <p:nvSpPr>
              <p:cNvPr id="3" name="Content Placeholder 2">
                <a:extLst>
                  <a:ext uri="{FF2B5EF4-FFF2-40B4-BE49-F238E27FC236}">
                    <a16:creationId xmlns:a16="http://schemas.microsoft.com/office/drawing/2014/main" id="{311BC476-60BD-E75E-088B-425464ACAF9E}"/>
                  </a:ext>
                </a:extLst>
              </p:cNvPr>
              <p:cNvSpPr>
                <a:spLocks noGrp="1" noRot="1" noChangeAspect="1" noMove="1" noResize="1" noEditPoints="1" noAdjustHandles="1" noChangeArrowheads="1" noChangeShapeType="1" noTextEdit="1"/>
              </p:cNvSpPr>
              <p:nvPr>
                <p:ph sz="half" idx="1"/>
              </p:nvPr>
            </p:nvSpPr>
            <p:spPr>
              <a:xfrm>
                <a:off x="1098550" y="2085698"/>
                <a:ext cx="6551187" cy="6515100"/>
              </a:xfrm>
              <a:blipFill>
                <a:blip r:embed="rId3"/>
                <a:stretch>
                  <a:fillRect l="-2708" t="-1751" r="-4836" b="-2724"/>
                </a:stretch>
              </a:blipFill>
            </p:spPr>
            <p:txBody>
              <a:bodyPr/>
              <a:lstStyle/>
              <a:p>
                <a:r>
                  <a:rPr lang="en-US">
                    <a:noFill/>
                  </a:rPr>
                  <a:t> </a:t>
                </a:r>
              </a:p>
            </p:txBody>
          </p:sp>
        </mc:Fallback>
      </mc:AlternateContent>
      <p:pic>
        <p:nvPicPr>
          <p:cNvPr id="6" name="Content Placeholder 5" descr="A table of numbers fractions. The numerator is the number of rats that developed a tumor and the denominator is the number of total rats studied. The numbers are 0/20, 0/19, 1/18, and so on. There are 70 total. &#10;&#10;The 71st entry at the end is labeled the current experiment and reads 4/14.">
            <a:extLst>
              <a:ext uri="{FF2B5EF4-FFF2-40B4-BE49-F238E27FC236}">
                <a16:creationId xmlns:a16="http://schemas.microsoft.com/office/drawing/2014/main" id="{48E32DCC-216B-B3EE-6263-3929CDAE761D}"/>
              </a:ext>
            </a:extLst>
          </p:cNvPr>
          <p:cNvPicPr>
            <a:picLocks noGrp="1" noChangeAspect="1"/>
          </p:cNvPicPr>
          <p:nvPr>
            <p:ph sz="half" idx="2"/>
          </p:nvPr>
        </p:nvPicPr>
        <p:blipFill>
          <a:blip r:embed="rId4"/>
          <a:stretch>
            <a:fillRect/>
          </a:stretch>
        </p:blipFill>
        <p:spPr>
          <a:xfrm>
            <a:off x="7649737" y="3181856"/>
            <a:ext cx="9606683" cy="3923288"/>
          </a:xfrm>
        </p:spPr>
      </p:pic>
      <p:sp>
        <p:nvSpPr>
          <p:cNvPr id="2" name="Title 1">
            <a:extLst>
              <a:ext uri="{FF2B5EF4-FFF2-40B4-BE49-F238E27FC236}">
                <a16:creationId xmlns:a16="http://schemas.microsoft.com/office/drawing/2014/main" id="{A7072808-7084-CFC3-0783-B82689EC7312}"/>
              </a:ext>
            </a:extLst>
          </p:cNvPr>
          <p:cNvSpPr>
            <a:spLocks noGrp="1"/>
          </p:cNvSpPr>
          <p:nvPr>
            <p:ph type="title"/>
          </p:nvPr>
        </p:nvSpPr>
        <p:spPr/>
        <p:txBody>
          <a:bodyPr/>
          <a:lstStyle/>
          <a:p>
            <a:r>
              <a:rPr lang="en-US" dirty="0"/>
              <a:t>Prior Construction Set Up</a:t>
            </a:r>
          </a:p>
        </p:txBody>
      </p:sp>
      <p:sp>
        <p:nvSpPr>
          <p:cNvPr id="7" name="TextBox 6">
            <a:extLst>
              <a:ext uri="{FF2B5EF4-FFF2-40B4-BE49-F238E27FC236}">
                <a16:creationId xmlns:a16="http://schemas.microsoft.com/office/drawing/2014/main" id="{C0D43058-84DD-BF99-BAC6-07EA6C2B2EB9}"/>
              </a:ext>
            </a:extLst>
          </p:cNvPr>
          <p:cNvSpPr txBox="1"/>
          <p:nvPr/>
        </p:nvSpPr>
        <p:spPr>
          <a:xfrm>
            <a:off x="7649737" y="7108711"/>
            <a:ext cx="1992918" cy="369332"/>
          </a:xfrm>
          <a:prstGeom prst="rect">
            <a:avLst/>
          </a:prstGeom>
          <a:noFill/>
        </p:spPr>
        <p:txBody>
          <a:bodyPr wrap="none" rtlCol="0">
            <a:spAutoFit/>
          </a:bodyPr>
          <a:lstStyle/>
          <a:p>
            <a:r>
              <a:rPr lang="en-US" dirty="0"/>
              <a:t>Taken from BDA3</a:t>
            </a:r>
          </a:p>
        </p:txBody>
      </p:sp>
    </p:spTree>
    <p:extLst>
      <p:ext uri="{BB962C8B-B14F-4D97-AF65-F5344CB8AC3E}">
        <p14:creationId xmlns:p14="http://schemas.microsoft.com/office/powerpoint/2010/main" val="10752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branching tree. At the node are the parameters alpha and beta. Branching out are the parameters theta_j and from each theta is a branch of y_j.">
            <a:extLst>
              <a:ext uri="{FF2B5EF4-FFF2-40B4-BE49-F238E27FC236}">
                <a16:creationId xmlns:a16="http://schemas.microsoft.com/office/drawing/2014/main" id="{C8296674-56C5-BA60-9E86-6EEE75891E1C}"/>
              </a:ext>
            </a:extLst>
          </p:cNvPr>
          <p:cNvPicPr>
            <a:picLocks noGrp="1" noChangeAspect="1"/>
          </p:cNvPicPr>
          <p:nvPr>
            <p:ph sz="half" idx="1"/>
          </p:nvPr>
        </p:nvPicPr>
        <p:blipFill>
          <a:blip r:embed="rId3"/>
          <a:stretch>
            <a:fillRect/>
          </a:stretch>
        </p:blipFill>
        <p:spPr>
          <a:xfrm>
            <a:off x="1098550" y="2564780"/>
            <a:ext cx="9374427" cy="5763782"/>
          </a:xfrm>
        </p:spPr>
      </p:pic>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F630BFC-D3CA-DA42-9C72-E5D8BA2D5DD3}"/>
                  </a:ext>
                </a:extLst>
              </p:cNvPr>
              <p:cNvSpPr>
                <a:spLocks noGrp="1"/>
              </p:cNvSpPr>
              <p:nvPr>
                <p:ph sz="half" idx="2"/>
              </p:nvPr>
            </p:nvSpPr>
            <p:spPr>
              <a:xfrm>
                <a:off x="10838985" y="2085698"/>
                <a:ext cx="6344117" cy="6515100"/>
              </a:xfrm>
            </p:spPr>
            <p:txBody>
              <a:bodyPr/>
              <a:lstStyle/>
              <a:p>
                <a:pPr marL="0" indent="0">
                  <a:buNone/>
                </a:pPr>
                <a:r>
                  <a:rPr lang="en-US" u="sng" dirty="0"/>
                  <a:t>Aim</a:t>
                </a:r>
                <a:r>
                  <a:rPr lang="en-US" dirty="0"/>
                  <a:t>: model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𝑗</m:t>
                        </m:r>
                      </m:sub>
                    </m:sSub>
                  </m:oMath>
                </a14:m>
                <a:r>
                  <a:rPr lang="en-US" dirty="0"/>
                  <a:t> as independent binomial data given the study-specific </a:t>
                </a:r>
                <a14:m>
                  <m:oMath xmlns:m="http://schemas.openxmlformats.org/officeDocument/2006/math">
                    <m:sSub>
                      <m:sSubPr>
                        <m:ctrlPr>
                          <a:rPr lang="en-US" i="1" dirty="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n-US" dirty="0"/>
                  <a:t> and sample size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𝑗</m:t>
                        </m:r>
                      </m:sub>
                    </m:sSub>
                  </m:oMath>
                </a14:m>
                <a:r>
                  <a:rPr lang="en-US" dirty="0"/>
                  <a:t>.</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2F630BFC-D3CA-DA42-9C72-E5D8BA2D5DD3}"/>
                  </a:ext>
                </a:extLst>
              </p:cNvPr>
              <p:cNvSpPr>
                <a:spLocks noGrp="1" noRot="1" noChangeAspect="1" noMove="1" noResize="1" noEditPoints="1" noAdjustHandles="1" noChangeArrowheads="1" noChangeShapeType="1" noTextEdit="1"/>
              </p:cNvSpPr>
              <p:nvPr>
                <p:ph sz="half" idx="2"/>
              </p:nvPr>
            </p:nvSpPr>
            <p:spPr>
              <a:xfrm>
                <a:off x="10838985" y="2085698"/>
                <a:ext cx="6344117" cy="6515100"/>
              </a:xfrm>
              <a:blipFill>
                <a:blip r:embed="rId4"/>
                <a:stretch>
                  <a:fillRect l="-3393" t="-1946" r="-239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E86119-1C0A-C582-94F1-CC1B2F58ED52}"/>
              </a:ext>
            </a:extLst>
          </p:cNvPr>
          <p:cNvSpPr>
            <a:spLocks noGrp="1"/>
          </p:cNvSpPr>
          <p:nvPr>
            <p:ph type="title"/>
          </p:nvPr>
        </p:nvSpPr>
        <p:spPr/>
        <p:txBody>
          <a:bodyPr/>
          <a:lstStyle/>
          <a:p>
            <a:r>
              <a:rPr lang="en-US" dirty="0"/>
              <a:t>Prior Construction Idea</a:t>
            </a:r>
          </a:p>
        </p:txBody>
      </p:sp>
      <p:sp>
        <p:nvSpPr>
          <p:cNvPr id="8" name="TextBox 7">
            <a:extLst>
              <a:ext uri="{FF2B5EF4-FFF2-40B4-BE49-F238E27FC236}">
                <a16:creationId xmlns:a16="http://schemas.microsoft.com/office/drawing/2014/main" id="{43876C01-3C46-5A24-816D-5A6F5C56FDBF}"/>
              </a:ext>
            </a:extLst>
          </p:cNvPr>
          <p:cNvSpPr txBox="1"/>
          <p:nvPr/>
        </p:nvSpPr>
        <p:spPr>
          <a:xfrm>
            <a:off x="1187760" y="8416132"/>
            <a:ext cx="1992918" cy="369332"/>
          </a:xfrm>
          <a:prstGeom prst="rect">
            <a:avLst/>
          </a:prstGeom>
          <a:noFill/>
        </p:spPr>
        <p:txBody>
          <a:bodyPr wrap="none" rtlCol="0">
            <a:spAutoFit/>
          </a:bodyPr>
          <a:lstStyle/>
          <a:p>
            <a:r>
              <a:rPr lang="en-US" dirty="0"/>
              <a:t>Taken from BDA3</a:t>
            </a:r>
          </a:p>
        </p:txBody>
      </p:sp>
    </p:spTree>
    <p:extLst>
      <p:ext uri="{BB962C8B-B14F-4D97-AF65-F5344CB8AC3E}">
        <p14:creationId xmlns:p14="http://schemas.microsoft.com/office/powerpoint/2010/main" val="374277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28AD4F-41D9-8727-F098-17E7ABBBAFCB}"/>
              </a:ext>
            </a:extLst>
          </p:cNvPr>
          <p:cNvSpPr>
            <a:spLocks noGrp="1"/>
          </p:cNvSpPr>
          <p:nvPr>
            <p:ph type="title"/>
          </p:nvPr>
        </p:nvSpPr>
        <p:spPr/>
        <p:txBody>
          <a:bodyPr/>
          <a:lstStyle/>
          <a:p>
            <a:r>
              <a:rPr lang="en-US" dirty="0"/>
              <a:t>Rough Computation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A376A2C-A757-1EE0-7C61-FE1AC1930D24}"/>
                  </a:ext>
                </a:extLst>
              </p:cNvPr>
              <p:cNvSpPr>
                <a:spLocks noGrp="1"/>
              </p:cNvSpPr>
              <p:nvPr>
                <p:ph idx="1"/>
              </p:nvPr>
            </p:nvSpPr>
            <p:spPr/>
            <p:txBody>
              <a:bodyPr/>
              <a:lstStyle/>
              <a:p>
                <a:r>
                  <a:rPr lang="en-US" dirty="0"/>
                  <a:t>The 70 previous experiments: </a:t>
                </a:r>
              </a:p>
              <a:p>
                <a:pPr lvl="1"/>
                <a:r>
                  <a:rPr lang="en-US" dirty="0"/>
                  <a:t>a mean 0.136</a:t>
                </a:r>
              </a:p>
              <a:p>
                <a:pPr lvl="1"/>
                <a:r>
                  <a:rPr lang="en-US" dirty="0"/>
                  <a:t>a standard deviation of 0.103</a:t>
                </a:r>
              </a:p>
              <a:p>
                <a:r>
                  <a:rPr lang="en-US" dirty="0"/>
                  <a:t>Maybe </a:t>
                </a:r>
                <a14:m>
                  <m:oMath xmlns:m="http://schemas.openxmlformats.org/officeDocument/2006/math">
                    <m:r>
                      <m:rPr>
                        <m:sty m:val="p"/>
                      </m:rPr>
                      <a:rPr lang="en-US" b="0" i="0" smtClean="0">
                        <a:latin typeface="Cambria Math" panose="02040503050406030204" pitchFamily="18" charset="0"/>
                      </a:rPr>
                      <m:t>Beta</m:t>
                    </m:r>
                    <m:r>
                      <a:rPr lang="en-US" b="0" i="0" smtClean="0">
                        <a:latin typeface="Cambria Math" panose="02040503050406030204" pitchFamily="18" charset="0"/>
                      </a:rPr>
                      <m:t>(1.4,8.6)</m:t>
                    </m:r>
                  </m:oMath>
                </a14:m>
                <a:r>
                  <a:rPr lang="en-US" dirty="0"/>
                  <a:t>? </a:t>
                </a:r>
              </a:p>
              <a:p>
                <a:pPr lvl="1"/>
                <a:r>
                  <a:rPr lang="en-US" dirty="0"/>
                  <a:t>(This isn’t Bayesian)</a:t>
                </a:r>
              </a:p>
              <a:p>
                <a:r>
                  <a:rPr lang="en-US" dirty="0"/>
                  <a:t>Using y=4, n=14 as data yields a posterior of </a:t>
                </a:r>
                <a14:m>
                  <m:oMath xmlns:m="http://schemas.openxmlformats.org/officeDocument/2006/math">
                    <m:r>
                      <m:rPr>
                        <m:sty m:val="p"/>
                      </m:rPr>
                      <a:rPr lang="en-US" b="0" i="0" smtClean="0">
                        <a:latin typeface="Cambria Math" panose="02040503050406030204" pitchFamily="18" charset="0"/>
                      </a:rPr>
                      <m:t>Beta</m:t>
                    </m:r>
                    <m:r>
                      <a:rPr lang="en-US" b="0" i="0" smtClean="0">
                        <a:latin typeface="Cambria Math" panose="02040503050406030204" pitchFamily="18" charset="0"/>
                      </a:rPr>
                      <m:t>(5.4,18.6)</m:t>
                    </m:r>
                  </m:oMath>
                </a14:m>
                <a:endParaRPr lang="en-US" dirty="0"/>
              </a:p>
              <a:p>
                <a:pPr lvl="1"/>
                <a:r>
                  <a:rPr lang="en-US" dirty="0"/>
                  <a:t>a posterior mean 0.223</a:t>
                </a:r>
              </a:p>
              <a:p>
                <a:pPr lvl="1"/>
                <a:r>
                  <a:rPr lang="en-US" dirty="0"/>
                  <a:t>a posterior standard deviation of 0.083</a:t>
                </a:r>
              </a:p>
              <a:p>
                <a:endParaRPr lang="en-US" dirty="0"/>
              </a:p>
            </p:txBody>
          </p:sp>
        </mc:Choice>
        <mc:Fallback xmlns="">
          <p:sp>
            <p:nvSpPr>
              <p:cNvPr id="6" name="Content Placeholder 5">
                <a:extLst>
                  <a:ext uri="{FF2B5EF4-FFF2-40B4-BE49-F238E27FC236}">
                    <a16:creationId xmlns:a16="http://schemas.microsoft.com/office/drawing/2014/main" id="{8A376A2C-A757-1EE0-7C61-FE1AC1930D24}"/>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122232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8D5-B072-8BB2-25B5-95A56E863D06}"/>
              </a:ext>
            </a:extLst>
          </p:cNvPr>
          <p:cNvSpPr>
            <a:spLocks noGrp="1"/>
          </p:cNvSpPr>
          <p:nvPr>
            <p:ph type="title"/>
          </p:nvPr>
        </p:nvSpPr>
        <p:spPr/>
        <p:txBody>
          <a:bodyPr/>
          <a:lstStyle/>
          <a:p>
            <a:r>
              <a:rPr lang="en-US" dirty="0"/>
              <a:t>Exchangeability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FBC378-16EB-FC23-5A55-7CB7EE8FEA1B}"/>
                  </a:ext>
                </a:extLst>
              </p:cNvPr>
              <p:cNvSpPr>
                <a:spLocks noGrp="1"/>
              </p:cNvSpPr>
              <p:nvPr>
                <p:ph idx="1"/>
              </p:nvPr>
            </p:nvSpPr>
            <p:spPr/>
            <p:txBody>
              <a:bodyPr/>
              <a:lstStyle/>
              <a:p>
                <a:r>
                  <a:rPr lang="en-US" dirty="0"/>
                  <a:t>To create a joint probability model for all the parameters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l-GR" dirty="0"/>
                  <a:t>, </a:t>
                </a:r>
                <a:r>
                  <a:rPr lang="en-US" dirty="0"/>
                  <a:t>we need the crucial idea of exchangeability introduced in Module 1.</a:t>
                </a:r>
              </a:p>
              <a:p>
                <a:r>
                  <a:rPr lang="en-US" u="sng" dirty="0"/>
                  <a:t>Recall</a:t>
                </a:r>
                <a:r>
                  <a:rPr lang="en-US" dirty="0"/>
                  <a:t>: a set of random variables are exchangeable if their joint distribution is invariant to permutations of their indexes.</a:t>
                </a:r>
              </a:p>
              <a:p>
                <a:r>
                  <a:rPr lang="en-US" dirty="0"/>
                  <a:t>This concept poses certain challenges with hierarchical models.</a:t>
                </a:r>
              </a:p>
              <a:p>
                <a:endParaRPr lang="en-US" dirty="0"/>
              </a:p>
            </p:txBody>
          </p:sp>
        </mc:Choice>
        <mc:Fallback xmlns="">
          <p:sp>
            <p:nvSpPr>
              <p:cNvPr id="3" name="Content Placeholder 2">
                <a:extLst>
                  <a:ext uri="{FF2B5EF4-FFF2-40B4-BE49-F238E27FC236}">
                    <a16:creationId xmlns:a16="http://schemas.microsoft.com/office/drawing/2014/main" id="{78FBC378-16EB-FC23-5A55-7CB7EE8FEA1B}"/>
                  </a:ext>
                </a:extLst>
              </p:cNvPr>
              <p:cNvSpPr>
                <a:spLocks noGrp="1" noRot="1" noChangeAspect="1" noMove="1" noResize="1" noEditPoints="1" noAdjustHandles="1" noChangeArrowheads="1" noChangeShapeType="1" noTextEdit="1"/>
              </p:cNvSpPr>
              <p:nvPr>
                <p:ph idx="1"/>
              </p:nvPr>
            </p:nvSpPr>
            <p:spPr>
              <a:blipFill>
                <a:blip r:embed="rId3"/>
                <a:stretch>
                  <a:fillRect l="-1104" t="-1657" r="-1893"/>
                </a:stretch>
              </a:blipFill>
            </p:spPr>
            <p:txBody>
              <a:bodyPr/>
              <a:lstStyle/>
              <a:p>
                <a:r>
                  <a:rPr lang="en-US">
                    <a:noFill/>
                  </a:rPr>
                  <a:t> </a:t>
                </a:r>
              </a:p>
            </p:txBody>
          </p:sp>
        </mc:Fallback>
      </mc:AlternateContent>
    </p:spTree>
    <p:extLst>
      <p:ext uri="{BB962C8B-B14F-4D97-AF65-F5344CB8AC3E}">
        <p14:creationId xmlns:p14="http://schemas.microsoft.com/office/powerpoint/2010/main" val="224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256B-8E81-ED6E-ED99-96E768EDACEF}"/>
              </a:ext>
            </a:extLst>
          </p:cNvPr>
          <p:cNvSpPr>
            <a:spLocks noGrp="1"/>
          </p:cNvSpPr>
          <p:nvPr>
            <p:ph type="title"/>
          </p:nvPr>
        </p:nvSpPr>
        <p:spPr/>
        <p:txBody>
          <a:bodyPr/>
          <a:lstStyle/>
          <a:p>
            <a:r>
              <a:rPr lang="en-US" dirty="0"/>
              <a:t>Central Challenge: Contextual Variability</a:t>
            </a:r>
          </a:p>
        </p:txBody>
      </p:sp>
      <p:sp>
        <p:nvSpPr>
          <p:cNvPr id="3" name="Content Placeholder 2">
            <a:extLst>
              <a:ext uri="{FF2B5EF4-FFF2-40B4-BE49-F238E27FC236}">
                <a16:creationId xmlns:a16="http://schemas.microsoft.com/office/drawing/2014/main" id="{084170E6-8065-F1EC-F148-E37B46FC5367}"/>
              </a:ext>
            </a:extLst>
          </p:cNvPr>
          <p:cNvSpPr>
            <a:spLocks noGrp="1"/>
          </p:cNvSpPr>
          <p:nvPr>
            <p:ph idx="1"/>
          </p:nvPr>
        </p:nvSpPr>
        <p:spPr/>
        <p:txBody>
          <a:bodyPr/>
          <a:lstStyle/>
          <a:p>
            <a:r>
              <a:rPr lang="en-US" dirty="0"/>
              <a:t>Hierarchical modes rely on groupings</a:t>
            </a:r>
          </a:p>
          <a:p>
            <a:r>
              <a:rPr lang="en-US" dirty="0"/>
              <a:t>Those groups may exist in different contexts undermining exchangeability. </a:t>
            </a:r>
          </a:p>
          <a:p>
            <a:r>
              <a:rPr lang="en-US" u="sng" dirty="0"/>
              <a:t>Example</a:t>
            </a:r>
            <a:r>
              <a:rPr lang="en-US" dirty="0"/>
              <a:t>: The hierarchical model estimating the effectiveness of a new treatment across multiple hospitals.</a:t>
            </a:r>
          </a:p>
          <a:p>
            <a:pPr lvl="1"/>
            <a:r>
              <a:rPr lang="en-US" dirty="0"/>
              <a:t>Exchangeability implies that the hospitals are similar in terms of patient demographics, treatment protocols, and other contextual factors.</a:t>
            </a:r>
          </a:p>
          <a:p>
            <a:pPr lvl="1"/>
            <a:r>
              <a:rPr lang="en-US" dirty="0"/>
              <a:t>This may not hold</a:t>
            </a:r>
          </a:p>
        </p:txBody>
      </p:sp>
    </p:spTree>
    <p:extLst>
      <p:ext uri="{BB962C8B-B14F-4D97-AF65-F5344CB8AC3E}">
        <p14:creationId xmlns:p14="http://schemas.microsoft.com/office/powerpoint/2010/main" val="110598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3A95A-0671-1899-190C-93F9DDEF6049}"/>
              </a:ext>
            </a:extLst>
          </p:cNvPr>
          <p:cNvSpPr>
            <a:spLocks noGrp="1"/>
          </p:cNvSpPr>
          <p:nvPr>
            <p:ph type="title"/>
          </p:nvPr>
        </p:nvSpPr>
        <p:spPr/>
        <p:txBody>
          <a:bodyPr/>
          <a:lstStyle/>
          <a:p>
            <a:r>
              <a:rPr lang="en-US" dirty="0"/>
              <a:t>Rat Tumor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497DFC-FB85-5790-2F8A-8D8A27FADE7A}"/>
                  </a:ext>
                </a:extLst>
              </p:cNvPr>
              <p:cNvSpPr>
                <a:spLocks noGrp="1"/>
              </p:cNvSpPr>
              <p:nvPr>
                <p:ph idx="1"/>
              </p:nvPr>
            </p:nvSpPr>
            <p:spPr/>
            <p:txBody>
              <a:bodyPr/>
              <a:lstStyle/>
              <a:p>
                <a:r>
                  <a:rPr lang="en-US" dirty="0"/>
                  <a:t>In rat tumor example, we have no information to distinguish between the 71 experiments, except sample size. </a:t>
                </a:r>
              </a:p>
              <a:p>
                <a:r>
                  <a:rPr lang="en-US" dirty="0"/>
                  <a:t>Since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𝑗</m:t>
                        </m:r>
                      </m:sub>
                    </m:sSub>
                  </m:oMath>
                </a14:m>
                <a:r>
                  <a:rPr lang="en-US" dirty="0"/>
                  <a:t> is presumably not related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n-US" dirty="0"/>
                  <a:t>, we choose an exchangeable model for the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𝜑</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𝐽</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e>
                            <m:e>
                              <m:r>
                                <a:rPr lang="en-US" i="1">
                                  <a:latin typeface="Cambria Math" panose="02040503050406030204" pitchFamily="18" charset="0"/>
                                  <a:ea typeface="Cambria Math" panose="02040503050406030204" pitchFamily="18" charset="0"/>
                                </a:rPr>
                                <m:t>𝜑</m:t>
                              </m:r>
                            </m:e>
                          </m:d>
                        </m:e>
                      </m:nary>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B497DFC-FB85-5790-2F8A-8D8A27FADE7A}"/>
                  </a:ext>
                </a:extLst>
              </p:cNvPr>
              <p:cNvSpPr>
                <a:spLocks noGrp="1" noRot="1" noChangeAspect="1" noMove="1" noResize="1" noEditPoints="1" noAdjustHandles="1" noChangeArrowheads="1" noChangeShapeType="1" noTextEdit="1"/>
              </p:cNvSpPr>
              <p:nvPr>
                <p:ph idx="1"/>
              </p:nvPr>
            </p:nvSpPr>
            <p:spPr>
              <a:blipFill>
                <a:blip r:embed="rId3"/>
                <a:stretch>
                  <a:fillRect l="-1104" t="-1657" b="-14180"/>
                </a:stretch>
              </a:blipFill>
            </p:spPr>
            <p:txBody>
              <a:bodyPr/>
              <a:lstStyle/>
              <a:p>
                <a:r>
                  <a:rPr lang="en-US">
                    <a:noFill/>
                  </a:rPr>
                  <a:t> </a:t>
                </a:r>
              </a:p>
            </p:txBody>
          </p:sp>
        </mc:Fallback>
      </mc:AlternateContent>
    </p:spTree>
    <p:extLst>
      <p:ext uri="{BB962C8B-B14F-4D97-AF65-F5344CB8AC3E}">
        <p14:creationId xmlns:p14="http://schemas.microsoft.com/office/powerpoint/2010/main" val="49796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B63A95A-0671-1899-190C-93F9DDEF6049}"/>
                  </a:ext>
                </a:extLst>
              </p:cNvPr>
              <p:cNvSpPr>
                <a:spLocks noGrp="1"/>
              </p:cNvSpPr>
              <p:nvPr>
                <p:ph type="title"/>
              </p:nvPr>
            </p:nvSpPr>
            <p:spPr/>
            <p:txBody>
              <a:bodyPr/>
              <a:lstStyle/>
              <a:p>
                <a:r>
                  <a:rPr lang="en-US" dirty="0"/>
                  <a:t>Unknown Hyperparameter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t>
                </a:r>
              </a:p>
            </p:txBody>
          </p:sp>
        </mc:Choice>
        <mc:Fallback xmlns="">
          <p:sp>
            <p:nvSpPr>
              <p:cNvPr id="2" name="Title 1">
                <a:extLst>
                  <a:ext uri="{FF2B5EF4-FFF2-40B4-BE49-F238E27FC236}">
                    <a16:creationId xmlns:a16="http://schemas.microsoft.com/office/drawing/2014/main" id="{9B63A95A-0671-1899-190C-93F9DDEF6049}"/>
                  </a:ext>
                </a:extLst>
              </p:cNvPr>
              <p:cNvSpPr>
                <a:spLocks noGrp="1" noRot="1" noChangeAspect="1" noMove="1" noResize="1" noEditPoints="1" noAdjustHandles="1" noChangeArrowheads="1" noChangeShapeType="1" noTextEdit="1"/>
              </p:cNvSpPr>
              <p:nvPr>
                <p:ph type="title"/>
              </p:nvPr>
            </p:nvSpPr>
            <p:spPr>
              <a:blipFill>
                <a:blip r:embed="rId3"/>
                <a:stretch>
                  <a:fillRect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497DFC-FB85-5790-2F8A-8D8A27FADE7A}"/>
                  </a:ext>
                </a:extLst>
              </p:cNvPr>
              <p:cNvSpPr>
                <a:spLocks noGrp="1"/>
              </p:cNvSpPr>
              <p:nvPr>
                <p:ph idx="1"/>
              </p:nvPr>
            </p:nvSpPr>
            <p:spPr/>
            <p:txBody>
              <a:bodyPr/>
              <a:lstStyle/>
              <a:p>
                <a:r>
                  <a:rPr lang="en-US" dirty="0"/>
                  <a:t>The hyperparameter 𝜑</a:t>
                </a:r>
                <a:r>
                  <a:rPr lang="el-GR" dirty="0"/>
                  <a:t> </a:t>
                </a:r>
                <a:r>
                  <a:rPr lang="en-US" dirty="0"/>
                  <a:t>is typically unknown, so marginal for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l-GR" dirty="0"/>
                  <a:t> </a:t>
                </a:r>
                <a:r>
                  <a:rPr lang="en-US" dirty="0"/>
                  <a:t>must be obtained by averaging all possible values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𝐽</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e>
                                  <m:r>
                                    <a:rPr lang="en-US" i="1">
                                      <a:latin typeface="Cambria Math" panose="02040503050406030204" pitchFamily="18" charset="0"/>
                                      <a:ea typeface="Cambria Math" panose="02040503050406030204" pitchFamily="18" charset="0"/>
                                    </a:rPr>
                                    <m:t>𝜑</m:t>
                                  </m:r>
                                </m:e>
                              </m:d>
                            </m:e>
                          </m:nary>
                          <m:r>
                            <a:rPr lang="en-US" b="0" i="1" smtClean="0">
                              <a:latin typeface="Cambria Math" panose="02040503050406030204" pitchFamily="18" charset="0"/>
                            </a:rPr>
                            <m:t>𝑝</m:t>
                          </m:r>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𝜑</m:t>
                      </m:r>
                    </m:oMath>
                  </m:oMathPara>
                </a14:m>
                <a:endParaRPr lang="en-US" dirty="0"/>
              </a:p>
              <a:p>
                <a:r>
                  <a:rPr lang="en-US" dirty="0"/>
                  <a:t>Notice that this is a </a:t>
                </a:r>
                <a:r>
                  <a:rPr lang="en-US" b="1" dirty="0">
                    <a:solidFill>
                      <a:schemeClr val="bg1"/>
                    </a:solidFill>
                  </a:rPr>
                  <a:t>mixture distribution</a:t>
                </a:r>
                <a:r>
                  <a:rPr lang="en-US" dirty="0"/>
                  <a:t>. </a:t>
                </a:r>
              </a:p>
              <a:p>
                <a:r>
                  <a:rPr lang="en-US" dirty="0"/>
                  <a:t>Mixture models characterizes parameters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𝐽</m:t>
                            </m:r>
                          </m:sub>
                        </m:sSub>
                      </m:e>
                    </m:d>
                  </m:oMath>
                </a14:m>
                <a:r>
                  <a:rPr lang="en-US" dirty="0"/>
                  <a:t> as independent draws from a superpopulation that is determined by unknown parameter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a:t>
                </a:r>
              </a:p>
              <a:p>
                <a:endParaRPr lang="en-US" dirty="0"/>
              </a:p>
            </p:txBody>
          </p:sp>
        </mc:Choice>
        <mc:Fallback xmlns="">
          <p:sp>
            <p:nvSpPr>
              <p:cNvPr id="3" name="Content Placeholder 2">
                <a:extLst>
                  <a:ext uri="{FF2B5EF4-FFF2-40B4-BE49-F238E27FC236}">
                    <a16:creationId xmlns:a16="http://schemas.microsoft.com/office/drawing/2014/main" id="{CB497DFC-FB85-5790-2F8A-8D8A27FADE7A}"/>
                  </a:ext>
                </a:extLst>
              </p:cNvPr>
              <p:cNvSpPr>
                <a:spLocks noGrp="1" noRot="1" noChangeAspect="1" noMove="1" noResize="1" noEditPoints="1" noAdjustHandles="1" noChangeArrowheads="1" noChangeShapeType="1" noTextEdit="1"/>
              </p:cNvSpPr>
              <p:nvPr>
                <p:ph idx="1"/>
              </p:nvPr>
            </p:nvSpPr>
            <p:spPr>
              <a:blipFill>
                <a:blip r:embed="rId4"/>
                <a:stretch>
                  <a:fillRect l="-1104" t="-15838" r="-1262" b="-184"/>
                </a:stretch>
              </a:blipFill>
            </p:spPr>
            <p:txBody>
              <a:bodyPr/>
              <a:lstStyle/>
              <a:p>
                <a:r>
                  <a:rPr lang="en-US">
                    <a:noFill/>
                  </a:rPr>
                  <a:t> </a:t>
                </a:r>
              </a:p>
            </p:txBody>
          </p:sp>
        </mc:Fallback>
      </mc:AlternateContent>
    </p:spTree>
    <p:extLst>
      <p:ext uri="{BB962C8B-B14F-4D97-AF65-F5344CB8AC3E}">
        <p14:creationId xmlns:p14="http://schemas.microsoft.com/office/powerpoint/2010/main" val="393751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059C-0618-1DCB-0E0F-619E3457CB8F}"/>
              </a:ext>
            </a:extLst>
          </p:cNvPr>
          <p:cNvSpPr>
            <a:spLocks noGrp="1"/>
          </p:cNvSpPr>
          <p:nvPr>
            <p:ph type="title"/>
          </p:nvPr>
        </p:nvSpPr>
        <p:spPr/>
        <p:txBody>
          <a:bodyPr/>
          <a:lstStyle/>
          <a:p>
            <a:r>
              <a:rPr lang="en-US" dirty="0"/>
              <a:t>Covariates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DC2973-388E-7492-0C41-D598513819C1}"/>
                  </a:ext>
                </a:extLst>
              </p:cNvPr>
              <p:cNvSpPr>
                <a:spLocks noGrp="1"/>
              </p:cNvSpPr>
              <p:nvPr>
                <p:ph idx="1"/>
              </p:nvPr>
            </p:nvSpPr>
            <p:spPr>
              <a:xfrm>
                <a:off x="507547" y="2050699"/>
                <a:ext cx="8633279" cy="6888006"/>
              </a:xfrm>
            </p:spPr>
            <p:txBody>
              <a:bodyPr/>
              <a:lstStyle/>
              <a:p>
                <a:r>
                  <a:rPr lang="en-US" sz="2800" dirty="0"/>
                  <a:t>Exchangeability does </a:t>
                </a:r>
                <a:r>
                  <a:rPr lang="en-US" sz="2800" i="1" u="sng" dirty="0"/>
                  <a:t>not</a:t>
                </a:r>
                <a:r>
                  <a:rPr lang="en-US" sz="2800" dirty="0"/>
                  <a:t> hold when we have additional information on covariates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𝑗</m:t>
                        </m:r>
                      </m:sub>
                    </m:sSub>
                  </m:oMath>
                </a14:m>
                <a:r>
                  <a:rPr lang="en-US" sz="2800" dirty="0"/>
                  <a:t> to distinguish between the </a:t>
                </a:r>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𝑗</m:t>
                        </m:r>
                      </m:sub>
                    </m:sSub>
                  </m:oMath>
                </a14:m>
                <a:r>
                  <a:rPr lang="en-US" sz="2800" dirty="0"/>
                  <a:t>.</a:t>
                </a:r>
              </a:p>
              <a:p>
                <a:r>
                  <a:rPr lang="en-US" sz="2800" dirty="0"/>
                  <a:t>But a model can be characterized as exchangeable with covariates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𝐽</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𝐽</m:t>
                              </m:r>
                            </m:sub>
                          </m:sSub>
                        </m:e>
                      </m:d>
                      <m:r>
                        <a:rPr lang="en-US" sz="2800" b="0" i="1" smtClean="0">
                          <a:latin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𝑗</m:t>
                              </m:r>
                              <m:r>
                                <a:rPr lang="en-US" sz="2800" i="1">
                                  <a:latin typeface="Cambria Math" panose="02040503050406030204" pitchFamily="18" charset="0"/>
                                </a:rPr>
                                <m:t>=1</m:t>
                              </m:r>
                            </m:sub>
                            <m:sup>
                              <m:r>
                                <a:rPr lang="en-US" sz="2800" i="1">
                                  <a:latin typeface="Cambria Math" panose="02040503050406030204" pitchFamily="18" charset="0"/>
                                </a:rPr>
                                <m:t>𝐽</m:t>
                              </m:r>
                            </m:sup>
                            <m:e>
                              <m:r>
                                <a:rPr lang="en-US" sz="2800" i="1">
                                  <a:latin typeface="Cambria Math" panose="02040503050406030204" pitchFamily="18" charset="0"/>
                                </a:rPr>
                                <m:t>𝑝</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𝑗</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𝜑</m:t>
                                  </m:r>
                                </m:e>
                              </m:d>
                            </m:e>
                          </m:nary>
                          <m:r>
                            <a:rPr lang="en-US" sz="2800" i="1">
                              <a:latin typeface="Cambria Math" panose="02040503050406030204" pitchFamily="18" charset="0"/>
                            </a:rPr>
                            <m:t>𝑝</m:t>
                          </m:r>
                          <m:r>
                            <a:rPr lang="en-US" sz="2800" i="1">
                              <a:latin typeface="Cambria Math" panose="02040503050406030204" pitchFamily="18" charset="0"/>
                            </a:rPr>
                            <m:t>(</m:t>
                          </m:r>
                        </m:e>
                      </m:nary>
                      <m:r>
                        <a:rPr lang="en-US" sz="2800" i="1">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𝑑</m:t>
                      </m:r>
                      <m:r>
                        <a:rPr lang="en-US" sz="2800" i="1">
                          <a:latin typeface="Cambria Math" panose="02040503050406030204" pitchFamily="18" charset="0"/>
                          <a:ea typeface="Cambria Math" panose="02040503050406030204" pitchFamily="18" charset="0"/>
                        </a:rPr>
                        <m:t>𝜑</m:t>
                      </m:r>
                    </m:oMath>
                  </m:oMathPara>
                </a14:m>
                <a:endParaRPr lang="en-US" sz="2800" dirty="0"/>
              </a:p>
              <a:p>
                <a:pPr marL="0" indent="0">
                  <a:buNone/>
                </a:pPr>
                <a:r>
                  <a:rPr lang="en-US" sz="2800" dirty="0"/>
                  <a:t>with </a:t>
                </a:r>
                <a14:m>
                  <m:oMath xmlns:m="http://schemas.openxmlformats.org/officeDocument/2006/math">
                    <m:r>
                      <a:rPr lang="en-US" sz="2800" b="0" i="1" smtClean="0">
                        <a:latin typeface="Cambria Math" panose="02040503050406030204" pitchFamily="18" charset="0"/>
                      </a:rPr>
                      <m:t>𝑥</m:t>
                    </m:r>
                    <m:r>
                      <a:rPr lang="en-US" sz="2800" b="0" i="0"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𝐽</m:t>
                            </m:r>
                          </m:sub>
                        </m:sSub>
                      </m:e>
                    </m:d>
                  </m:oMath>
                </a14:m>
                <a:r>
                  <a:rPr lang="en-US" sz="2800" dirty="0"/>
                  <a:t>. </a:t>
                </a:r>
              </a:p>
              <a:p>
                <a:r>
                  <a:rPr lang="en-US" sz="2800" dirty="0"/>
                  <a:t>In hospital example, we might know that different hospitals work with populations with different characteristics.</a:t>
                </a:r>
              </a:p>
            </p:txBody>
          </p:sp>
        </mc:Choice>
        <mc:Fallback>
          <p:sp>
            <p:nvSpPr>
              <p:cNvPr id="3" name="Content Placeholder 2">
                <a:extLst>
                  <a:ext uri="{FF2B5EF4-FFF2-40B4-BE49-F238E27FC236}">
                    <a16:creationId xmlns:a16="http://schemas.microsoft.com/office/drawing/2014/main" id="{65DC2973-388E-7492-0C41-D598513819C1}"/>
                  </a:ext>
                </a:extLst>
              </p:cNvPr>
              <p:cNvSpPr>
                <a:spLocks noGrp="1" noRot="1" noChangeAspect="1" noMove="1" noResize="1" noEditPoints="1" noAdjustHandles="1" noChangeArrowheads="1" noChangeShapeType="1" noTextEdit="1"/>
              </p:cNvSpPr>
              <p:nvPr>
                <p:ph idx="1"/>
              </p:nvPr>
            </p:nvSpPr>
            <p:spPr>
              <a:xfrm>
                <a:off x="507547" y="2050699"/>
                <a:ext cx="8633279" cy="6888006"/>
              </a:xfrm>
              <a:blipFill>
                <a:blip r:embed="rId3"/>
                <a:stretch>
                  <a:fillRect l="-1412" t="-885" r="-1977" b="-16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B14E847-463F-ACAF-F297-402083DE447D}"/>
              </a:ext>
            </a:extLst>
          </p:cNvPr>
          <p:cNvPicPr>
            <a:picLocks noChangeAspect="1"/>
          </p:cNvPicPr>
          <p:nvPr/>
        </p:nvPicPr>
        <p:blipFill>
          <a:blip r:embed="rId4"/>
          <a:stretch>
            <a:fillRect/>
          </a:stretch>
        </p:blipFill>
        <p:spPr>
          <a:xfrm>
            <a:off x="9481674" y="2050699"/>
            <a:ext cx="8775760" cy="2782558"/>
          </a:xfrm>
          <a:prstGeom prst="rect">
            <a:avLst/>
          </a:prstGeom>
        </p:spPr>
      </p:pic>
    </p:spTree>
    <p:extLst>
      <p:ext uri="{BB962C8B-B14F-4D97-AF65-F5344CB8AC3E}">
        <p14:creationId xmlns:p14="http://schemas.microsoft.com/office/powerpoint/2010/main" val="56283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F57D-BF62-CA08-5AFF-5409B4C00B57}"/>
              </a:ext>
            </a:extLst>
          </p:cNvPr>
          <p:cNvSpPr>
            <a:spLocks noGrp="1"/>
          </p:cNvSpPr>
          <p:nvPr>
            <p:ph type="title"/>
          </p:nvPr>
        </p:nvSpPr>
        <p:spPr/>
        <p:txBody>
          <a:bodyPr/>
          <a:lstStyle/>
          <a:p>
            <a:r>
              <a:rPr lang="en-US" dirty="0"/>
              <a:t>Fully Bayesian Hierarchal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900CFD-ECB8-DE0B-D89F-15305B326EE7}"/>
                  </a:ext>
                </a:extLst>
              </p:cNvPr>
              <p:cNvSpPr>
                <a:spLocks noGrp="1"/>
              </p:cNvSpPr>
              <p:nvPr>
                <p:ph idx="1"/>
              </p:nvPr>
            </p:nvSpPr>
            <p:spPr>
              <a:xfrm>
                <a:off x="820964" y="2050699"/>
                <a:ext cx="7522936" cy="6888006"/>
              </a:xfrm>
            </p:spPr>
            <p:txBody>
              <a:bodyPr/>
              <a:lstStyle/>
              <a:p>
                <a:r>
                  <a:rPr lang="en-US" sz="3200" dirty="0"/>
                  <a:t>Because </a:t>
                </a:r>
                <a14:m>
                  <m:oMath xmlns:m="http://schemas.openxmlformats.org/officeDocument/2006/math">
                    <m:r>
                      <a:rPr lang="en-US" sz="3200" i="1" smtClean="0">
                        <a:latin typeface="Cambria Math" panose="02040503050406030204" pitchFamily="18" charset="0"/>
                        <a:ea typeface="Cambria Math" panose="02040503050406030204" pitchFamily="18" charset="0"/>
                      </a:rPr>
                      <m:t>𝜑</m:t>
                    </m:r>
                  </m:oMath>
                </a14:m>
                <a:r>
                  <a:rPr lang="en-US" sz="3200" dirty="0"/>
                  <a:t> is an unknown, the posterior needs to be </a:t>
                </a:r>
                <a14:m>
                  <m:oMath xmlns:m="http://schemas.openxmlformats.org/officeDocument/2006/math">
                    <m:r>
                      <a:rPr lang="en-US" sz="3200" b="0" i="1" smtClean="0">
                        <a:latin typeface="Cambria Math" panose="02040503050406030204" pitchFamily="18" charset="0"/>
                      </a:rPr>
                      <m:t>𝑝</m:t>
                    </m:r>
                    <m:d>
                      <m:dPr>
                        <m:ctrlPr>
                          <a:rPr lang="en-US" sz="3200" b="0" i="1" smtClean="0">
                            <a:latin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𝜃</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𝜑</m:t>
                        </m:r>
                      </m:e>
                      <m:e>
                        <m:r>
                          <a:rPr lang="en-US" sz="3200" b="0" i="1" smtClean="0">
                            <a:latin typeface="Cambria Math" panose="02040503050406030204" pitchFamily="18" charset="0"/>
                          </a:rPr>
                          <m:t>𝑦</m:t>
                        </m:r>
                      </m:e>
                    </m:d>
                  </m:oMath>
                </a14:m>
                <a:endParaRPr lang="en-US" sz="3200" dirty="0"/>
              </a:p>
              <a:p>
                <a:r>
                  <a:rPr lang="en-US" sz="3200" dirty="0"/>
                  <a:t>We formulate a joint prior distribution </a:t>
                </a:r>
                <a14:m>
                  <m:oMath xmlns:m="http://schemas.openxmlformats.org/officeDocument/2006/math">
                    <m:r>
                      <a:rPr lang="en-US" sz="3200" b="0" i="1" smtClean="0">
                        <a:latin typeface="Cambria Math" panose="02040503050406030204" pitchFamily="18" charset="0"/>
                      </a:rPr>
                      <m:t>𝑝</m:t>
                    </m:r>
                    <m:d>
                      <m:dPr>
                        <m:ctrlPr>
                          <a:rPr lang="en-US" sz="3200" b="0" i="1" smtClean="0">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𝜃</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𝜑</m:t>
                        </m:r>
                      </m:e>
                    </m:d>
                    <m:r>
                      <a:rPr lang="en-US" sz="3200" b="0" i="1" smtClean="0">
                        <a:latin typeface="Cambria Math" panose="02040503050406030204" pitchFamily="18" charset="0"/>
                      </a:rPr>
                      <m:t>=</m:t>
                    </m:r>
                    <m:r>
                      <a:rPr lang="en-US" sz="3200" b="0" i="1" smtClean="0">
                        <a:latin typeface="Cambria Math" panose="02040503050406030204" pitchFamily="18" charset="0"/>
                      </a:rPr>
                      <m:t>𝑝</m:t>
                    </m:r>
                    <m:d>
                      <m:dPr>
                        <m:ctrlPr>
                          <a:rPr lang="en-US" sz="3200" b="0" i="1" smtClean="0">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𝜃</m:t>
                        </m:r>
                      </m:e>
                      <m:e>
                        <m:r>
                          <a:rPr lang="en-US" sz="3200" i="1">
                            <a:latin typeface="Cambria Math" panose="02040503050406030204" pitchFamily="18" charset="0"/>
                            <a:ea typeface="Cambria Math" panose="02040503050406030204" pitchFamily="18" charset="0"/>
                          </a:rPr>
                          <m:t>𝜑</m:t>
                        </m:r>
                      </m:e>
                    </m:d>
                    <m:r>
                      <a:rPr lang="en-US" sz="3200" b="0" i="1" smtClean="0">
                        <a:latin typeface="Cambria Math" panose="02040503050406030204" pitchFamily="18" charset="0"/>
                      </a:rPr>
                      <m:t>𝑝</m:t>
                    </m:r>
                    <m:d>
                      <m:dPr>
                        <m:ctrlPr>
                          <a:rPr lang="en-US" sz="3200" b="0" i="1" smtClean="0">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𝜑</m:t>
                        </m:r>
                      </m:e>
                    </m:d>
                  </m:oMath>
                </a14:m>
                <a:endParaRPr lang="en-US" sz="3200" dirty="0"/>
              </a:p>
              <a:p>
                <a:pPr lvl="1"/>
                <a:r>
                  <a:rPr lang="en-US" sz="2800" dirty="0"/>
                  <a:t>Where the hyperparameter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𝜑</m:t>
                    </m:r>
                  </m:oMath>
                </a14:m>
                <a:r>
                  <a:rPr lang="en-US" sz="2800" dirty="0"/>
                  <a:t> gets its own prior distribution</a:t>
                </a:r>
              </a:p>
              <a:p>
                <a:r>
                  <a:rPr lang="en-US" sz="3200" dirty="0"/>
                  <a:t>The posterior distribution is computed using these pieces.</a:t>
                </a: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𝑝</m:t>
                      </m:r>
                      <m:d>
                        <m:dPr>
                          <m:ctrlPr>
                            <a:rPr lang="en-US" sz="3200" b="0" i="1" smtClean="0">
                              <a:latin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𝜃</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𝜑</m:t>
                          </m:r>
                        </m:e>
                        <m:e>
                          <m:r>
                            <a:rPr lang="en-US" sz="3200" b="0" i="1" smtClean="0">
                              <a:latin typeface="Cambria Math" panose="02040503050406030204" pitchFamily="18" charset="0"/>
                            </a:rPr>
                            <m:t>𝑦</m:t>
                          </m:r>
                        </m:e>
                      </m:d>
                      <m:r>
                        <a:rPr lang="en-US" sz="3200" dirty="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𝑝</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𝑦</m:t>
                          </m:r>
                        </m:e>
                        <m:e>
                          <m:r>
                            <a:rPr lang="en-US" sz="3200" i="1">
                              <a:latin typeface="Cambria Math" panose="02040503050406030204" pitchFamily="18" charset="0"/>
                              <a:ea typeface="Cambria Math" panose="02040503050406030204" pitchFamily="18" charset="0"/>
                            </a:rPr>
                            <m:t>𝜃</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𝜑</m:t>
                          </m:r>
                        </m:e>
                      </m:d>
                      <m:r>
                        <a:rPr lang="en-US" sz="3200" i="1">
                          <a:latin typeface="Cambria Math" panose="02040503050406030204" pitchFamily="18" charset="0"/>
                        </a:rPr>
                        <m:t>𝑝</m:t>
                      </m:r>
                      <m:d>
                        <m:dPr>
                          <m:ctrlPr>
                            <a:rPr lang="en-US" sz="3200" i="1">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𝜃</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𝜑</m:t>
                          </m:r>
                        </m:e>
                      </m:d>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𝑝</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𝑦</m:t>
                          </m:r>
                        </m:e>
                        <m:e>
                          <m:r>
                            <a:rPr lang="en-US" sz="3200" i="1">
                              <a:latin typeface="Cambria Math" panose="02040503050406030204" pitchFamily="18" charset="0"/>
                              <a:ea typeface="Cambria Math" panose="02040503050406030204" pitchFamily="18" charset="0"/>
                            </a:rPr>
                            <m:t>𝜃</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𝜑</m:t>
                          </m:r>
                        </m:e>
                      </m:d>
                      <m:r>
                        <a:rPr lang="en-US" sz="3200" i="1">
                          <a:latin typeface="Cambria Math" panose="02040503050406030204" pitchFamily="18" charset="0"/>
                        </a:rPr>
                        <m:t>𝑝</m:t>
                      </m:r>
                      <m:d>
                        <m:dPr>
                          <m:ctrlPr>
                            <a:rPr lang="en-US" sz="3200" i="1">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𝜃</m:t>
                          </m:r>
                        </m:e>
                        <m:e>
                          <m:r>
                            <a:rPr lang="en-US" sz="3200" i="1">
                              <a:latin typeface="Cambria Math" panose="02040503050406030204" pitchFamily="18" charset="0"/>
                              <a:ea typeface="Cambria Math" panose="02040503050406030204" pitchFamily="18" charset="0"/>
                            </a:rPr>
                            <m:t>𝜑</m:t>
                          </m:r>
                        </m:e>
                      </m:d>
                      <m:r>
                        <a:rPr lang="en-US" sz="3200" i="1">
                          <a:latin typeface="Cambria Math" panose="02040503050406030204" pitchFamily="18" charset="0"/>
                        </a:rPr>
                        <m:t>𝑝</m:t>
                      </m:r>
                      <m:d>
                        <m:dPr>
                          <m:ctrlPr>
                            <a:rPr lang="en-US" sz="3200" i="1">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𝜑</m:t>
                          </m:r>
                        </m:e>
                      </m:d>
                    </m:oMath>
                  </m:oMathPara>
                </a14:m>
                <a:endParaRPr lang="en-US" sz="3200" dirty="0"/>
              </a:p>
            </p:txBody>
          </p:sp>
        </mc:Choice>
        <mc:Fallback>
          <p:sp>
            <p:nvSpPr>
              <p:cNvPr id="3" name="Content Placeholder 2">
                <a:extLst>
                  <a:ext uri="{FF2B5EF4-FFF2-40B4-BE49-F238E27FC236}">
                    <a16:creationId xmlns:a16="http://schemas.microsoft.com/office/drawing/2014/main" id="{8B900CFD-ECB8-DE0B-D89F-15305B326EE7}"/>
                  </a:ext>
                </a:extLst>
              </p:cNvPr>
              <p:cNvSpPr>
                <a:spLocks noGrp="1" noRot="1" noChangeAspect="1" noMove="1" noResize="1" noEditPoints="1" noAdjustHandles="1" noChangeArrowheads="1" noChangeShapeType="1" noTextEdit="1"/>
              </p:cNvSpPr>
              <p:nvPr>
                <p:ph idx="1"/>
              </p:nvPr>
            </p:nvSpPr>
            <p:spPr>
              <a:xfrm>
                <a:off x="820964" y="2050699"/>
                <a:ext cx="7522936" cy="6888006"/>
              </a:xfrm>
              <a:blipFill>
                <a:blip r:embed="rId3"/>
                <a:stretch>
                  <a:fillRect l="-1702" t="-1150" r="-29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405C33E-E140-5AA0-4A51-60989E65335C}"/>
              </a:ext>
            </a:extLst>
          </p:cNvPr>
          <p:cNvPicPr>
            <a:picLocks noChangeAspect="1"/>
          </p:cNvPicPr>
          <p:nvPr/>
        </p:nvPicPr>
        <p:blipFill>
          <a:blip r:embed="rId4"/>
          <a:stretch>
            <a:fillRect/>
          </a:stretch>
        </p:blipFill>
        <p:spPr>
          <a:xfrm>
            <a:off x="9140826" y="2050699"/>
            <a:ext cx="8738895" cy="5933972"/>
          </a:xfrm>
          <a:prstGeom prst="rect">
            <a:avLst/>
          </a:prstGeom>
        </p:spPr>
      </p:pic>
    </p:spTree>
    <p:extLst>
      <p:ext uri="{BB962C8B-B14F-4D97-AF65-F5344CB8AC3E}">
        <p14:creationId xmlns:p14="http://schemas.microsoft.com/office/powerpoint/2010/main" val="10462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18EB-C92A-786A-BC34-59B4BFF29304}"/>
              </a:ext>
            </a:extLst>
          </p:cNvPr>
          <p:cNvSpPr>
            <a:spLocks noGrp="1"/>
          </p:cNvSpPr>
          <p:nvPr>
            <p:ph type="title"/>
          </p:nvPr>
        </p:nvSpPr>
        <p:spPr/>
        <p:txBody>
          <a:bodyPr/>
          <a:lstStyle/>
          <a:p>
            <a:r>
              <a:rPr lang="en-US" dirty="0"/>
              <a:t>Posterior Predictive Distributions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A3C656-0606-E082-B4E8-04A603235E56}"/>
                  </a:ext>
                </a:extLst>
              </p:cNvPr>
              <p:cNvSpPr>
                <a:spLocks noGrp="1"/>
              </p:cNvSpPr>
              <p:nvPr>
                <p:ph idx="1"/>
              </p:nvPr>
            </p:nvSpPr>
            <p:spPr>
              <a:xfrm>
                <a:off x="151493" y="2050699"/>
                <a:ext cx="8486321" cy="6888006"/>
              </a:xfrm>
            </p:spPr>
            <p:txBody>
              <a:bodyPr/>
              <a:lstStyle/>
              <a:p>
                <a:r>
                  <a:rPr lang="en-US" sz="3200" dirty="0"/>
                  <a:t>How do we make predictions in the hierarchical context?</a:t>
                </a:r>
              </a:p>
              <a:p>
                <a:r>
                  <a:rPr lang="en-US" sz="3200" dirty="0"/>
                  <a:t>Two possible distributions of interest:</a:t>
                </a:r>
              </a:p>
              <a:p>
                <a:pPr marL="1441450" lvl="1" indent="-742950">
                  <a:buFont typeface="+mj-lt"/>
                  <a:buAutoNum type="arabicPeriod"/>
                </a:pPr>
                <a:r>
                  <a:rPr lang="en-US" sz="2800" dirty="0"/>
                  <a:t>A distribution of future observations of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𝑦</m:t>
                        </m:r>
                      </m:e>
                    </m:acc>
                  </m:oMath>
                </a14:m>
                <a:r>
                  <a:rPr lang="en-US" sz="2800" dirty="0"/>
                  <a:t> based on existing draws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𝑗</m:t>
                        </m:r>
                      </m:sub>
                    </m:sSub>
                  </m:oMath>
                </a14:m>
                <a:r>
                  <a:rPr lang="en-US" sz="2800" dirty="0"/>
                  <a:t>.</a:t>
                </a:r>
              </a:p>
              <a:p>
                <a:pPr marL="1441450" lvl="1" indent="-742950">
                  <a:buFont typeface="+mj-lt"/>
                  <a:buAutoNum type="arabicPeriod"/>
                </a:pPr>
                <a:r>
                  <a:rPr lang="en-US" sz="2800" dirty="0"/>
                  <a:t>A distribution of new observations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 </m:t>
                    </m:r>
                  </m:oMath>
                </a14:m>
                <a:r>
                  <a:rPr lang="en-US" sz="2800" dirty="0"/>
                  <a:t>corresponding to new </a:t>
                </a:r>
                <a14:m>
                  <m:oMath xmlns:m="http://schemas.openxmlformats.org/officeDocument/2006/math">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𝑗</m:t>
                            </m:r>
                          </m:sub>
                        </m:sSub>
                      </m:e>
                    </m:acc>
                  </m:oMath>
                </a14:m>
                <a:r>
                  <a:rPr lang="en-US" sz="2800" dirty="0"/>
                  <a:t> drawn from the same superpopulation.</a:t>
                </a:r>
              </a:p>
              <a:p>
                <a:pPr marL="2006600" lvl="2" indent="-742950">
                  <a:buFont typeface="+mj-lt"/>
                  <a:buAutoNum type="arabicPeriod"/>
                </a:pPr>
                <a:r>
                  <a:rPr lang="en-US" sz="2400" dirty="0"/>
                  <a:t>Draw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oMath>
                </a14:m>
                <a:r>
                  <a:rPr lang="en-US" sz="2400" dirty="0"/>
                  <a:t> from its posterior. </a:t>
                </a:r>
              </a:p>
              <a:p>
                <a:pPr marL="2006600" lvl="2" indent="-742950">
                  <a:buFont typeface="+mj-lt"/>
                  <a:buAutoNum type="arabicPeriod"/>
                </a:pPr>
                <a:r>
                  <a:rPr lang="en-US" sz="2400" dirty="0"/>
                  <a:t>Draw </a:t>
                </a:r>
                <a14:m>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𝜃</m:t>
                        </m:r>
                      </m:e>
                    </m:acc>
                  </m:oMath>
                </a14:m>
                <a:r>
                  <a:rPr lang="en-US" sz="2400" dirty="0"/>
                  <a:t> for a new experiment.</a:t>
                </a:r>
              </a:p>
              <a:p>
                <a:pPr marL="2006600" lvl="2" indent="-742950">
                  <a:buFont typeface="+mj-lt"/>
                  <a:buAutoNum type="arabicPeriod"/>
                </a:pPr>
                <a:r>
                  <a:rPr lang="en-US" sz="2400" dirty="0"/>
                  <a:t>Draw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t> from the posterior predictive distribution constructed with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𝜃</m:t>
                        </m:r>
                      </m:e>
                    </m:acc>
                  </m:oMath>
                </a14:m>
                <a:r>
                  <a:rPr lang="en-US" sz="2400" dirty="0"/>
                  <a:t>.</a:t>
                </a:r>
              </a:p>
            </p:txBody>
          </p:sp>
        </mc:Choice>
        <mc:Fallback>
          <p:sp>
            <p:nvSpPr>
              <p:cNvPr id="3" name="Content Placeholder 2">
                <a:extLst>
                  <a:ext uri="{FF2B5EF4-FFF2-40B4-BE49-F238E27FC236}">
                    <a16:creationId xmlns:a16="http://schemas.microsoft.com/office/drawing/2014/main" id="{DBA3C656-0606-E082-B4E8-04A603235E56}"/>
                  </a:ext>
                </a:extLst>
              </p:cNvPr>
              <p:cNvSpPr>
                <a:spLocks noGrp="1" noRot="1" noChangeAspect="1" noMove="1" noResize="1" noEditPoints="1" noAdjustHandles="1" noChangeArrowheads="1" noChangeShapeType="1" noTextEdit="1"/>
              </p:cNvSpPr>
              <p:nvPr>
                <p:ph idx="1"/>
              </p:nvPr>
            </p:nvSpPr>
            <p:spPr>
              <a:xfrm>
                <a:off x="151493" y="2050699"/>
                <a:ext cx="8486321" cy="6888006"/>
              </a:xfrm>
              <a:blipFill>
                <a:blip r:embed="rId3"/>
                <a:stretch>
                  <a:fillRect l="-1509" t="-115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9E27108-576D-94CA-9A10-EEA2D3141F1A}"/>
              </a:ext>
            </a:extLst>
          </p:cNvPr>
          <p:cNvPicPr>
            <a:picLocks noChangeAspect="1"/>
          </p:cNvPicPr>
          <p:nvPr/>
        </p:nvPicPr>
        <p:blipFill>
          <a:blip r:embed="rId4"/>
          <a:stretch>
            <a:fillRect/>
          </a:stretch>
        </p:blipFill>
        <p:spPr>
          <a:xfrm>
            <a:off x="9143999" y="2050699"/>
            <a:ext cx="8895763" cy="6162572"/>
          </a:xfrm>
          <a:prstGeom prst="rect">
            <a:avLst/>
          </a:prstGeom>
        </p:spPr>
      </p:pic>
    </p:spTree>
    <p:extLst>
      <p:ext uri="{BB962C8B-B14F-4D97-AF65-F5344CB8AC3E}">
        <p14:creationId xmlns:p14="http://schemas.microsoft.com/office/powerpoint/2010/main" val="203403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Parameterized Priors and Exchangeability</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Last Time</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dirty="0"/>
              <a:t>Large-Sample Inference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p:txBody>
          <a:bodyPr wrap="square" anchor="b">
            <a:normAutofit/>
          </a:bodyPr>
          <a:lstStyle/>
          <a:p>
            <a:r>
              <a:rPr lang="en-US" altLang="en-US" dirty="0"/>
              <a:t>Objectives</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p:txBody>
          <a:bodyPr wrap="square" anchor="t">
            <a:normAutofit/>
          </a:bodyPr>
          <a:lstStyle/>
          <a:p>
            <a:r>
              <a:rPr lang="en-US" altLang="en-US" dirty="0"/>
              <a:t>Learn how to construct parameterized prior distributions.</a:t>
            </a:r>
          </a:p>
          <a:p>
            <a:r>
              <a:rPr lang="en-US" altLang="en-US" dirty="0"/>
              <a:t>Understand the concept of exchangeability and its role in hierarchical models.</a:t>
            </a:r>
          </a:p>
        </p:txBody>
      </p:sp>
    </p:spTree>
    <p:extLst>
      <p:ext uri="{BB962C8B-B14F-4D97-AF65-F5344CB8AC3E}">
        <p14:creationId xmlns:p14="http://schemas.microsoft.com/office/powerpoint/2010/main" val="6484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6D5D-BF1E-B723-4026-BE9F76A2291A}"/>
              </a:ext>
            </a:extLst>
          </p:cNvPr>
          <p:cNvSpPr>
            <a:spLocks noGrp="1"/>
          </p:cNvSpPr>
          <p:nvPr>
            <p:ph type="title"/>
          </p:nvPr>
        </p:nvSpPr>
        <p:spPr/>
        <p:txBody>
          <a:bodyPr/>
          <a:lstStyle/>
          <a:p>
            <a:r>
              <a:rPr lang="en-US" dirty="0"/>
              <a:t>Topics to Review</a:t>
            </a:r>
          </a:p>
        </p:txBody>
      </p:sp>
      <p:sp>
        <p:nvSpPr>
          <p:cNvPr id="3" name="Content Placeholder 2">
            <a:extLst>
              <a:ext uri="{FF2B5EF4-FFF2-40B4-BE49-F238E27FC236}">
                <a16:creationId xmlns:a16="http://schemas.microsoft.com/office/drawing/2014/main" id="{553A3EC6-C3A6-731B-DBB5-14DF89F95953}"/>
              </a:ext>
            </a:extLst>
          </p:cNvPr>
          <p:cNvSpPr>
            <a:spLocks noGrp="1"/>
          </p:cNvSpPr>
          <p:nvPr>
            <p:ph idx="1"/>
          </p:nvPr>
        </p:nvSpPr>
        <p:spPr/>
        <p:txBody>
          <a:bodyPr/>
          <a:lstStyle/>
          <a:p>
            <a:pPr marL="742950" indent="-742950">
              <a:buFont typeface="+mj-lt"/>
              <a:buAutoNum type="arabicPeriod"/>
            </a:pPr>
            <a:r>
              <a:rPr lang="en-US" dirty="0"/>
              <a:t>The Beta Distribution</a:t>
            </a:r>
          </a:p>
          <a:p>
            <a:pPr marL="742950" indent="-742950">
              <a:buFont typeface="+mj-lt"/>
              <a:buAutoNum type="arabicPeriod"/>
            </a:pPr>
            <a:r>
              <a:rPr lang="en-US" dirty="0"/>
              <a:t>Mixture Distributions</a:t>
            </a:r>
          </a:p>
          <a:p>
            <a:pPr marL="742950" indent="-742950">
              <a:buFont typeface="+mj-lt"/>
              <a:buAutoNum type="arabicPeriod"/>
            </a:pPr>
            <a:endParaRPr lang="en-US" dirty="0"/>
          </a:p>
        </p:txBody>
      </p:sp>
    </p:spTree>
    <p:extLst>
      <p:ext uri="{BB962C8B-B14F-4D97-AF65-F5344CB8AC3E}">
        <p14:creationId xmlns:p14="http://schemas.microsoft.com/office/powerpoint/2010/main" val="196934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ice on a finger">
            <a:extLst>
              <a:ext uri="{FF2B5EF4-FFF2-40B4-BE49-F238E27FC236}">
                <a16:creationId xmlns:a16="http://schemas.microsoft.com/office/drawing/2014/main" id="{58083406-60BD-6E86-FF32-578225044879}"/>
              </a:ext>
            </a:extLst>
          </p:cNvPr>
          <p:cNvPicPr>
            <a:picLocks noChangeAspect="1"/>
          </p:cNvPicPr>
          <p:nvPr/>
        </p:nvPicPr>
        <p:blipFill>
          <a:blip r:embed="rId3"/>
          <a:srcRect l="10663" r="10663"/>
          <a:stretch/>
        </p:blipFill>
        <p:spPr>
          <a:xfrm>
            <a:off x="1098550" y="2085698"/>
            <a:ext cx="7680960" cy="6515100"/>
          </a:xfrm>
          <a:prstGeom prst="rect">
            <a:avLst/>
          </a:prstGeom>
          <a:noFill/>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520286-6336-6E0D-8639-226C1124F2F9}"/>
                  </a:ext>
                </a:extLst>
              </p:cNvPr>
              <p:cNvSpPr>
                <a:spLocks noGrp="1"/>
              </p:cNvSpPr>
              <p:nvPr>
                <p:ph sz="half" idx="2"/>
              </p:nvPr>
            </p:nvSpPr>
            <p:spPr>
              <a:xfrm>
                <a:off x="9502142" y="2085698"/>
                <a:ext cx="7680960" cy="6515100"/>
              </a:xfrm>
            </p:spPr>
            <p:txBody>
              <a:bodyPr wrap="square" anchor="t">
                <a:normAutofit/>
              </a:bodyPr>
              <a:lstStyle/>
              <a:p>
                <a:pPr>
                  <a:lnSpc>
                    <a:spcPct val="90000"/>
                  </a:lnSpc>
                </a:pPr>
                <a14:m>
                  <m:oMath xmlns:m="http://schemas.openxmlformats.org/officeDocument/2006/math">
                    <m:r>
                      <a:rPr lang="en-US" sz="3100" b="0" i="1" smtClean="0">
                        <a:latin typeface="Cambria Math" panose="02040503050406030204" pitchFamily="18" charset="0"/>
                      </a:rPr>
                      <m:t>𝐽</m:t>
                    </m:r>
                  </m:oMath>
                </a14:m>
                <a:r>
                  <a:rPr lang="en-US" sz="3100"/>
                  <a:t> hospitals in a region treating patients who experienced cardiac events.</a:t>
                </a:r>
              </a:p>
              <a:p>
                <a:pPr>
                  <a:lnSpc>
                    <a:spcPct val="90000"/>
                  </a:lnSpc>
                </a:pPr>
                <a:r>
                  <a:rPr lang="en-US" sz="3100"/>
                  <a:t>Within each hospital, </a:t>
                </a:r>
                <a14:m>
                  <m:oMath xmlns:m="http://schemas.openxmlformats.org/officeDocument/2006/math">
                    <m:sSub>
                      <m:sSubPr>
                        <m:ctrlPr>
                          <a:rPr lang="en-US" sz="3100" i="1" dirty="0" smtClean="0">
                            <a:latin typeface="Cambria Math" panose="02040503050406030204" pitchFamily="18" charset="0"/>
                          </a:rPr>
                        </m:ctrlPr>
                      </m:sSubPr>
                      <m:e>
                        <m:r>
                          <a:rPr lang="en-US" sz="3100" b="0" i="1" dirty="0" smtClean="0">
                            <a:latin typeface="Cambria Math" panose="02040503050406030204" pitchFamily="18" charset="0"/>
                          </a:rPr>
                          <m:t>𝑛</m:t>
                        </m:r>
                      </m:e>
                      <m:sub>
                        <m:r>
                          <a:rPr lang="en-US" sz="3100" b="0" i="1" dirty="0" smtClean="0">
                            <a:latin typeface="Cambria Math" panose="02040503050406030204" pitchFamily="18" charset="0"/>
                          </a:rPr>
                          <m:t>𝑗</m:t>
                        </m:r>
                      </m:sub>
                    </m:sSub>
                  </m:oMath>
                </a14:m>
                <a:r>
                  <a:rPr lang="en-US" sz="3100"/>
                  <a:t> patients are being treated.</a:t>
                </a:r>
              </a:p>
              <a:p>
                <a:pPr>
                  <a:lnSpc>
                    <a:spcPct val="90000"/>
                  </a:lnSpc>
                </a:pPr>
                <a:r>
                  <a:rPr lang="en-US" sz="3100"/>
                  <a:t>Outcome </a:t>
                </a:r>
                <a14:m>
                  <m:oMath xmlns:m="http://schemas.openxmlformats.org/officeDocument/2006/math">
                    <m:sSub>
                      <m:sSubPr>
                        <m:ctrlPr>
                          <a:rPr lang="en-US" sz="3100" i="1" dirty="0" smtClean="0">
                            <a:latin typeface="Cambria Math" panose="02040503050406030204" pitchFamily="18" charset="0"/>
                          </a:rPr>
                        </m:ctrlPr>
                      </m:sSubPr>
                      <m:e>
                        <m:r>
                          <a:rPr lang="en-US" sz="3100" b="0" i="1" dirty="0" smtClean="0">
                            <a:latin typeface="Cambria Math" panose="02040503050406030204" pitchFamily="18" charset="0"/>
                          </a:rPr>
                          <m:t>𝑦</m:t>
                        </m:r>
                      </m:e>
                      <m:sub>
                        <m:r>
                          <a:rPr lang="en-US" sz="3100" b="0" i="1" dirty="0" smtClean="0">
                            <a:latin typeface="Cambria Math" panose="02040503050406030204" pitchFamily="18" charset="0"/>
                          </a:rPr>
                          <m:t>𝑖𝑗</m:t>
                        </m:r>
                      </m:sub>
                    </m:sSub>
                  </m:oMath>
                </a14:m>
                <a:r>
                  <a:rPr lang="en-US" sz="3100"/>
                  <a:t> corresponds to the </a:t>
                </a:r>
                <a14:m>
                  <m:oMath xmlns:m="http://schemas.openxmlformats.org/officeDocument/2006/math">
                    <m:r>
                      <a:rPr lang="en-US" sz="3100" i="1" dirty="0">
                        <a:latin typeface="Cambria Math" panose="02040503050406030204" pitchFamily="18" charset="0"/>
                      </a:rPr>
                      <m:t>𝑖</m:t>
                    </m:r>
                  </m:oMath>
                </a14:m>
                <a:r>
                  <a:rPr lang="en-US" sz="3100" err="1"/>
                  <a:t>th</a:t>
                </a:r>
                <a:r>
                  <a:rPr lang="en-US" sz="3100"/>
                  <a:t> patient in </a:t>
                </a:r>
                <a14:m>
                  <m:oMath xmlns:m="http://schemas.openxmlformats.org/officeDocument/2006/math">
                    <m:r>
                      <a:rPr lang="en-US" sz="3100" i="1" dirty="0">
                        <a:latin typeface="Cambria Math" panose="02040503050406030204" pitchFamily="18" charset="0"/>
                      </a:rPr>
                      <m:t>𝑗</m:t>
                    </m:r>
                  </m:oMath>
                </a14:m>
                <a:r>
                  <a:rPr lang="en-US" sz="3100" err="1"/>
                  <a:t>th</a:t>
                </a:r>
                <a:r>
                  <a:rPr lang="en-US" sz="3100"/>
                  <a:t> </a:t>
                </a:r>
                <a:r>
                  <a:rPr lang="en-US" sz="3100" err="1"/>
                  <a:t>hopsital</a:t>
                </a:r>
                <a:r>
                  <a:rPr lang="en-US" sz="3100"/>
                  <a:t>, and is modeled as </a:t>
                </a:r>
                <a14:m>
                  <m:oMath xmlns:m="http://schemas.openxmlformats.org/officeDocument/2006/math">
                    <m:r>
                      <a:rPr lang="en-US" sz="3100" b="0" i="1" smtClean="0">
                        <a:latin typeface="Cambria Math" panose="02040503050406030204" pitchFamily="18" charset="0"/>
                      </a:rPr>
                      <m:t>𝑝</m:t>
                    </m:r>
                    <m:d>
                      <m:dPr>
                        <m:ctrlPr>
                          <a:rPr lang="en-US" sz="3100" b="0" i="1" smtClean="0">
                            <a:latin typeface="Cambria Math" panose="02040503050406030204" pitchFamily="18" charset="0"/>
                          </a:rPr>
                        </m:ctrlPr>
                      </m:dPr>
                      <m:e>
                        <m:sSub>
                          <m:sSubPr>
                            <m:ctrlPr>
                              <a:rPr lang="en-US" sz="3100" i="1" dirty="0">
                                <a:latin typeface="Cambria Math" panose="02040503050406030204" pitchFamily="18" charset="0"/>
                              </a:rPr>
                            </m:ctrlPr>
                          </m:sSubPr>
                          <m:e>
                            <m:r>
                              <a:rPr lang="en-US" sz="3100" i="1" dirty="0">
                                <a:latin typeface="Cambria Math" panose="02040503050406030204" pitchFamily="18" charset="0"/>
                              </a:rPr>
                              <m:t>𝑦</m:t>
                            </m:r>
                          </m:e>
                          <m:sub>
                            <m:r>
                              <a:rPr lang="en-US" sz="3100" i="1" dirty="0">
                                <a:latin typeface="Cambria Math" panose="02040503050406030204" pitchFamily="18" charset="0"/>
                              </a:rPr>
                              <m:t>𝑖𝑗</m:t>
                            </m:r>
                          </m:sub>
                        </m:sSub>
                      </m:e>
                      <m:e>
                        <m:r>
                          <a:rPr lang="en-US" sz="3100" i="1" dirty="0">
                            <a:latin typeface="Cambria Math" panose="02040503050406030204" pitchFamily="18" charset="0"/>
                          </a:rPr>
                          <m:t>𝜃</m:t>
                        </m:r>
                      </m:e>
                    </m:d>
                  </m:oMath>
                </a14:m>
                <a:r>
                  <a:rPr lang="el-GR" sz="3100"/>
                  <a:t>.</a:t>
                </a:r>
                <a:endParaRPr lang="en-US" sz="3100"/>
              </a:p>
              <a:p>
                <a:pPr>
                  <a:lnSpc>
                    <a:spcPct val="90000"/>
                  </a:lnSpc>
                </a:pPr>
                <a:r>
                  <a:rPr lang="en-US" sz="3100"/>
                  <a:t>We are interested in estimating the </a:t>
                </a:r>
                <a14:m>
                  <m:oMath xmlns:m="http://schemas.openxmlformats.org/officeDocument/2006/math">
                    <m:sSub>
                      <m:sSubPr>
                        <m:ctrlPr>
                          <a:rPr lang="en-US" sz="3100" i="1" dirty="0" smtClean="0">
                            <a:latin typeface="Cambria Math" panose="02040503050406030204" pitchFamily="18" charset="0"/>
                          </a:rPr>
                        </m:ctrlPr>
                      </m:sSubPr>
                      <m:e>
                        <m:r>
                          <a:rPr lang="en-US" sz="3100" i="1" dirty="0" smtClean="0">
                            <a:latin typeface="Cambria Math" panose="02040503050406030204" pitchFamily="18" charset="0"/>
                          </a:rPr>
                          <m:t>𝜃</m:t>
                        </m:r>
                      </m:e>
                      <m:sub>
                        <m:r>
                          <a:rPr lang="en-US" sz="3100" b="0" i="1" dirty="0" smtClean="0">
                            <a:latin typeface="Cambria Math" panose="02040503050406030204" pitchFamily="18" charset="0"/>
                          </a:rPr>
                          <m:t>𝑗</m:t>
                        </m:r>
                      </m:sub>
                    </m:sSub>
                  </m:oMath>
                </a14:m>
                <a:r>
                  <a:rPr lang="en-US" sz="3100"/>
                  <a:t>, the survival probability.</a:t>
                </a:r>
              </a:p>
              <a:p>
                <a:pPr>
                  <a:lnSpc>
                    <a:spcPct val="90000"/>
                  </a:lnSpc>
                </a:pPr>
                <a:r>
                  <a:rPr lang="en-US" sz="3100"/>
                  <a:t>How do you tackle this?</a:t>
                </a:r>
              </a:p>
            </p:txBody>
          </p:sp>
        </mc:Choice>
        <mc:Fallback xmlns="">
          <p:sp>
            <p:nvSpPr>
              <p:cNvPr id="3" name="Content Placeholder 2">
                <a:extLst>
                  <a:ext uri="{FF2B5EF4-FFF2-40B4-BE49-F238E27FC236}">
                    <a16:creationId xmlns:a16="http://schemas.microsoft.com/office/drawing/2014/main" id="{4A520286-6336-6E0D-8639-226C1124F2F9}"/>
                  </a:ext>
                </a:extLst>
              </p:cNvPr>
              <p:cNvSpPr>
                <a:spLocks noGrp="1" noRot="1" noChangeAspect="1" noMove="1" noResize="1" noEditPoints="1" noAdjustHandles="1" noChangeArrowheads="1" noChangeShapeType="1" noTextEdit="1"/>
              </p:cNvSpPr>
              <p:nvPr>
                <p:ph sz="half" idx="2"/>
              </p:nvPr>
            </p:nvSpPr>
            <p:spPr>
              <a:xfrm>
                <a:off x="9502142" y="2085698"/>
                <a:ext cx="7680960" cy="6515100"/>
              </a:xfrm>
              <a:blipFill>
                <a:blip r:embed="rId4"/>
                <a:stretch>
                  <a:fillRect l="-1650" t="-1946" r="-181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9B3EC49-E673-2848-E066-87869FEE5509}"/>
              </a:ext>
            </a:extLst>
          </p:cNvPr>
          <p:cNvSpPr>
            <a:spLocks noGrp="1"/>
          </p:cNvSpPr>
          <p:nvPr>
            <p:ph type="title"/>
          </p:nvPr>
        </p:nvSpPr>
        <p:spPr>
          <a:xfrm>
            <a:off x="1098550" y="161365"/>
            <a:ext cx="16084552" cy="1551434"/>
          </a:xfrm>
        </p:spPr>
        <p:txBody>
          <a:bodyPr wrap="square" anchor="b">
            <a:normAutofit/>
          </a:bodyPr>
          <a:lstStyle/>
          <a:p>
            <a:r>
              <a:rPr lang="en-US" dirty="0"/>
              <a:t>An Example to Consider</a:t>
            </a:r>
          </a:p>
        </p:txBody>
      </p:sp>
      <p:sp>
        <p:nvSpPr>
          <p:cNvPr id="5" name="TextBox 4">
            <a:extLst>
              <a:ext uri="{FF2B5EF4-FFF2-40B4-BE49-F238E27FC236}">
                <a16:creationId xmlns:a16="http://schemas.microsoft.com/office/drawing/2014/main" id="{D2E35347-2DE4-3D26-1D0F-C48C6115DB2E}"/>
              </a:ext>
            </a:extLst>
          </p:cNvPr>
          <p:cNvSpPr txBox="1"/>
          <p:nvPr/>
        </p:nvSpPr>
        <p:spPr>
          <a:xfrm>
            <a:off x="1098550" y="8600798"/>
            <a:ext cx="2657021" cy="369332"/>
          </a:xfrm>
          <a:prstGeom prst="rect">
            <a:avLst/>
          </a:prstGeom>
          <a:noFill/>
        </p:spPr>
        <p:txBody>
          <a:bodyPr wrap="square" rtlCol="0">
            <a:spAutoFit/>
          </a:bodyPr>
          <a:lstStyle/>
          <a:p>
            <a:r>
              <a:rPr lang="en-US" dirty="0"/>
              <a:t>Microsoft Stock Images</a:t>
            </a:r>
          </a:p>
        </p:txBody>
      </p:sp>
    </p:spTree>
    <p:extLst>
      <p:ext uri="{BB962C8B-B14F-4D97-AF65-F5344CB8AC3E}">
        <p14:creationId xmlns:p14="http://schemas.microsoft.com/office/powerpoint/2010/main" val="380442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A5A1-046B-CBBF-0639-8353FFBED2BA}"/>
              </a:ext>
            </a:extLst>
          </p:cNvPr>
          <p:cNvSpPr>
            <a:spLocks noGrp="1"/>
          </p:cNvSpPr>
          <p:nvPr>
            <p:ph type="title"/>
          </p:nvPr>
        </p:nvSpPr>
        <p:spPr/>
        <p:txBody>
          <a:bodyPr/>
          <a:lstStyle/>
          <a:p>
            <a:r>
              <a:rPr lang="en-US" dirty="0"/>
              <a:t>Possible Approaches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AA29F-3069-2D8E-81C8-7BAA85D4E3D0}"/>
                  </a:ext>
                </a:extLst>
              </p:cNvPr>
              <p:cNvSpPr>
                <a:spLocks noGrp="1"/>
              </p:cNvSpPr>
              <p:nvPr>
                <p:ph idx="1"/>
              </p:nvPr>
            </p:nvSpPr>
            <p:spPr/>
            <p:txBody>
              <a:bodyPr/>
              <a:lstStyle/>
              <a:p>
                <a:r>
                  <a:rPr lang="en-US" dirty="0"/>
                  <a:t>Two obvious ones: </a:t>
                </a:r>
              </a:p>
              <a:p>
                <a:pPr marL="1441450" lvl="1" indent="-742950">
                  <a:buFont typeface="+mj-lt"/>
                  <a:buAutoNum type="arabicPeriod"/>
                </a:pPr>
                <a:r>
                  <a:rPr lang="en-US" dirty="0"/>
                  <a:t>Do </a:t>
                </a:r>
                <a14:m>
                  <m:oMath xmlns:m="http://schemas.openxmlformats.org/officeDocument/2006/math">
                    <m:r>
                      <a:rPr lang="en-US" b="0" i="1" smtClean="0">
                        <a:latin typeface="Cambria Math" panose="02040503050406030204" pitchFamily="18" charset="0"/>
                      </a:rPr>
                      <m:t>𝐽</m:t>
                    </m:r>
                  </m:oMath>
                </a14:m>
                <a:r>
                  <a:rPr lang="en-US" dirty="0"/>
                  <a:t> separate analyses and get </a:t>
                </a:r>
                <a14:m>
                  <m:oMath xmlns:m="http://schemas.openxmlformats.org/officeDocument/2006/math">
                    <m:r>
                      <a:rPr lang="en-US" i="1">
                        <a:latin typeface="Cambria Math" panose="02040503050406030204" pitchFamily="18" charset="0"/>
                      </a:rPr>
                      <m:t>𝐽</m:t>
                    </m:r>
                  </m:oMath>
                </a14:m>
                <a:r>
                  <a:rPr lang="en-US" dirty="0"/>
                  <a:t> posteriors, treating them like they are independent. </a:t>
                </a:r>
              </a:p>
              <a:p>
                <a:pPr marL="1441450" lvl="1" indent="-742950">
                  <a:buFont typeface="+mj-lt"/>
                  <a:buAutoNum type="arabicPeriod"/>
                </a:pPr>
                <a:r>
                  <a:rPr lang="en-US" dirty="0"/>
                  <a:t>Combine all the posteriors and assume a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n-US" dirty="0"/>
                  <a:t> for all hospitals. </a:t>
                </a:r>
              </a:p>
              <a:p>
                <a:r>
                  <a:rPr lang="en-US" dirty="0"/>
                  <a:t>Neither is appealing.</a:t>
                </a:r>
              </a:p>
              <a:p>
                <a:r>
                  <a:rPr lang="en-US" dirty="0"/>
                  <a:t>A hierarchical approach is to view the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l-GR" dirty="0"/>
                  <a:t>’</a:t>
                </a:r>
                <a:r>
                  <a:rPr lang="en-US" dirty="0"/>
                  <a:t>s as a sample from a common population distribution indexed by a parameter </a:t>
                </a:r>
                <a14:m>
                  <m:oMath xmlns:m="http://schemas.openxmlformats.org/officeDocument/2006/math">
                    <m:r>
                      <a:rPr lang="el-GR" i="1" dirty="0" smtClean="0">
                        <a:latin typeface="Cambria Math" panose="02040503050406030204" pitchFamily="18" charset="0"/>
                        <a:ea typeface="Cambria Math" panose="02040503050406030204" pitchFamily="18" charset="0"/>
                      </a:rPr>
                      <m:t>𝜑</m:t>
                    </m:r>
                  </m:oMath>
                </a14:m>
                <a:r>
                  <a:rPr lang="el-GR" dirty="0"/>
                  <a:t>.</a:t>
                </a:r>
                <a:endParaRPr lang="en-US" dirty="0"/>
              </a:p>
            </p:txBody>
          </p:sp>
        </mc:Choice>
        <mc:Fallback xmlns="">
          <p:sp>
            <p:nvSpPr>
              <p:cNvPr id="3" name="Content Placeholder 2">
                <a:extLst>
                  <a:ext uri="{FF2B5EF4-FFF2-40B4-BE49-F238E27FC236}">
                    <a16:creationId xmlns:a16="http://schemas.microsoft.com/office/drawing/2014/main" id="{B52AA29F-3069-2D8E-81C8-7BAA85D4E3D0}"/>
                  </a:ext>
                </a:extLst>
              </p:cNvPr>
              <p:cNvSpPr>
                <a:spLocks noGrp="1" noRot="1" noChangeAspect="1" noMove="1" noResize="1" noEditPoints="1" noAdjustHandles="1" noChangeArrowheads="1" noChangeShapeType="1" noTextEdit="1"/>
              </p:cNvSpPr>
              <p:nvPr>
                <p:ph idx="1"/>
              </p:nvPr>
            </p:nvSpPr>
            <p:spPr>
              <a:blipFill>
                <a:blip r:embed="rId3"/>
                <a:stretch>
                  <a:fillRect l="-1104" t="-1657" r="-1104"/>
                </a:stretch>
              </a:blipFill>
            </p:spPr>
            <p:txBody>
              <a:bodyPr/>
              <a:lstStyle/>
              <a:p>
                <a:r>
                  <a:rPr lang="en-US">
                    <a:noFill/>
                  </a:rPr>
                  <a:t> </a:t>
                </a:r>
              </a:p>
            </p:txBody>
          </p:sp>
        </mc:Fallback>
      </mc:AlternateContent>
    </p:spTree>
    <p:extLst>
      <p:ext uri="{BB962C8B-B14F-4D97-AF65-F5344CB8AC3E}">
        <p14:creationId xmlns:p14="http://schemas.microsoft.com/office/powerpoint/2010/main" val="37304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C833-5EAF-A30B-F33D-88DA232FF4FB}"/>
              </a:ext>
            </a:extLst>
          </p:cNvPr>
          <p:cNvSpPr>
            <a:spLocks noGrp="1"/>
          </p:cNvSpPr>
          <p:nvPr>
            <p:ph type="title"/>
          </p:nvPr>
        </p:nvSpPr>
        <p:spPr/>
        <p:txBody>
          <a:bodyPr/>
          <a:lstStyle/>
          <a:p>
            <a:r>
              <a:rPr lang="en-US" dirty="0"/>
              <a:t>Hierarchical 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B94267-E9E7-8518-2FD0-4E56185AF5A1}"/>
                  </a:ext>
                </a:extLst>
              </p:cNvPr>
              <p:cNvSpPr>
                <a:spLocks noGrp="1"/>
              </p:cNvSpPr>
              <p:nvPr>
                <p:ph idx="1"/>
              </p:nvPr>
            </p:nvSpPr>
            <p:spPr>
              <a:xfrm>
                <a:off x="1098550" y="2050699"/>
                <a:ext cx="9351736" cy="6888006"/>
              </a:xfrm>
            </p:spPr>
            <p:txBody>
              <a:bodyPr/>
              <a:lstStyle/>
              <a:p>
                <a:r>
                  <a:rPr lang="en-US" sz="3200" dirty="0"/>
                  <a:t>Even though the </a:t>
                </a:r>
                <a14:m>
                  <m:oMath xmlns:m="http://schemas.openxmlformats.org/officeDocument/2006/math">
                    <m:sSub>
                      <m:sSubPr>
                        <m:ctrlPr>
                          <a:rPr lang="en-US" sz="3200" i="1" dirty="0" smtClean="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𝜃</m:t>
                        </m:r>
                      </m:e>
                      <m:sub>
                        <m:r>
                          <a:rPr lang="en-US" sz="3200" i="1" dirty="0">
                            <a:latin typeface="Cambria Math" panose="02040503050406030204" pitchFamily="18" charset="0"/>
                          </a:rPr>
                          <m:t>𝑗</m:t>
                        </m:r>
                      </m:sub>
                    </m:sSub>
                  </m:oMath>
                </a14:m>
                <a:r>
                  <a:rPr lang="el-GR" sz="3200" dirty="0"/>
                  <a:t>’</a:t>
                </a:r>
                <a:r>
                  <a:rPr lang="en-US" sz="3200" dirty="0"/>
                  <a:t>s are not directly observed, we can use the data,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rPr>
                          <m:t>𝑦</m:t>
                        </m:r>
                      </m:e>
                      <m:sub>
                        <m:r>
                          <a:rPr lang="en-US" sz="3200" i="1" dirty="0">
                            <a:latin typeface="Cambria Math" panose="02040503050406030204" pitchFamily="18" charset="0"/>
                          </a:rPr>
                          <m:t>𝑖𝑗</m:t>
                        </m:r>
                      </m:sub>
                    </m:sSub>
                  </m:oMath>
                </a14:m>
                <a:r>
                  <a:rPr lang="en-US" sz="3200" dirty="0"/>
                  <a:t>, to make inferences. </a:t>
                </a:r>
              </a:p>
              <a:p>
                <a:r>
                  <a:rPr lang="en-US" sz="3200" dirty="0"/>
                  <a:t>The simple model setup is as follows: </a:t>
                </a: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𝑝</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𝜃</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𝜑</m:t>
                          </m:r>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𝑝</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rPr>
                            <m:t>𝑦</m:t>
                          </m:r>
                        </m:e>
                        <m:e>
                          <m:r>
                            <a:rPr lang="en-US" sz="3200" i="1">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ea typeface="Cambria Math" panose="02040503050406030204" pitchFamily="18" charset="0"/>
                        </a:rPr>
                        <m:t>𝑝</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𝜃</m:t>
                          </m:r>
                        </m:e>
                        <m:e>
                          <m:r>
                            <a:rPr lang="en-US" sz="3200" i="1">
                              <a:latin typeface="Cambria Math" panose="02040503050406030204" pitchFamily="18" charset="0"/>
                              <a:ea typeface="Cambria Math" panose="02040503050406030204" pitchFamily="18" charset="0"/>
                            </a:rPr>
                            <m:t>𝜑</m:t>
                          </m:r>
                        </m:e>
                      </m:d>
                      <m:r>
                        <a:rPr lang="en-US" sz="3200" b="0" i="1" smtClean="0">
                          <a:latin typeface="Cambria Math" panose="02040503050406030204" pitchFamily="18" charset="0"/>
                          <a:ea typeface="Cambria Math" panose="02040503050406030204" pitchFamily="18" charset="0"/>
                        </a:rPr>
                        <m:t>𝑝</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𝜑</m:t>
                          </m:r>
                        </m:e>
                      </m:d>
                    </m:oMath>
                  </m:oMathPara>
                </a14:m>
                <a:endParaRPr lang="en-US" sz="3200" dirty="0"/>
              </a:p>
              <a:p>
                <a14:m>
                  <m:oMath xmlns:m="http://schemas.openxmlformats.org/officeDocument/2006/math">
                    <m:r>
                      <a:rPr lang="en-US" sz="3200" b="0" i="1" smtClean="0">
                        <a:latin typeface="Cambria Math" panose="02040503050406030204" pitchFamily="18" charset="0"/>
                        <a:ea typeface="Cambria Math" panose="02040503050406030204" pitchFamily="18" charset="0"/>
                      </a:rPr>
                      <m:t>𝑝</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rPr>
                          <m:t>𝑦</m:t>
                        </m:r>
                      </m:e>
                      <m:e>
                        <m:r>
                          <a:rPr lang="en-US" sz="3200" i="1">
                            <a:latin typeface="Cambria Math" panose="02040503050406030204" pitchFamily="18" charset="0"/>
                            <a:ea typeface="Cambria Math" panose="02040503050406030204" pitchFamily="18" charset="0"/>
                          </a:rPr>
                          <m:t>𝜃</m:t>
                        </m:r>
                      </m:e>
                    </m:d>
                  </m:oMath>
                </a14:m>
                <a:r>
                  <a:rPr lang="en-US" sz="3200" dirty="0"/>
                  <a:t> - the likelihood (our usual sampling distribution)</a:t>
                </a:r>
              </a:p>
              <a:p>
                <a14:m>
                  <m:oMath xmlns:m="http://schemas.openxmlformats.org/officeDocument/2006/math">
                    <m:r>
                      <a:rPr lang="en-US" sz="3200" b="0" i="1" smtClean="0">
                        <a:latin typeface="Cambria Math" panose="02040503050406030204" pitchFamily="18" charset="0"/>
                        <a:ea typeface="Cambria Math" panose="02040503050406030204" pitchFamily="18" charset="0"/>
                      </a:rPr>
                      <m:t>𝑝</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𝜃</m:t>
                        </m:r>
                      </m:e>
                      <m:e>
                        <m:r>
                          <a:rPr lang="en-US" sz="3200" i="1">
                            <a:latin typeface="Cambria Math" panose="02040503050406030204" pitchFamily="18" charset="0"/>
                            <a:ea typeface="Cambria Math" panose="02040503050406030204" pitchFamily="18" charset="0"/>
                          </a:rPr>
                          <m:t>𝜑</m:t>
                        </m:r>
                      </m:e>
                    </m:d>
                  </m:oMath>
                </a14:m>
                <a:r>
                  <a:rPr lang="en-US" sz="3200" dirty="0"/>
                  <a:t> - the population distribution for </a:t>
                </a:r>
                <a14:m>
                  <m:oMath xmlns:m="http://schemas.openxmlformats.org/officeDocument/2006/math">
                    <m:r>
                      <a:rPr lang="en-US" sz="3200" i="1">
                        <a:latin typeface="Cambria Math" panose="02040503050406030204" pitchFamily="18" charset="0"/>
                        <a:ea typeface="Cambria Math" panose="02040503050406030204" pitchFamily="18" charset="0"/>
                      </a:rPr>
                      <m:t>𝜃</m:t>
                    </m:r>
                  </m:oMath>
                </a14:m>
                <a:endParaRPr lang="en-US" sz="3200" dirty="0"/>
              </a:p>
              <a:p>
                <a14:m>
                  <m:oMath xmlns:m="http://schemas.openxmlformats.org/officeDocument/2006/math">
                    <m:r>
                      <a:rPr lang="en-US" sz="3200" b="0" i="1" smtClean="0">
                        <a:latin typeface="Cambria Math" panose="02040503050406030204" pitchFamily="18" charset="0"/>
                        <a:ea typeface="Cambria Math" panose="02040503050406030204" pitchFamily="18" charset="0"/>
                      </a:rPr>
                      <m:t>𝑝</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𝜑</m:t>
                        </m:r>
                      </m:e>
                    </m:d>
                  </m:oMath>
                </a14:m>
                <a:r>
                  <a:rPr lang="en-US" sz="3200" dirty="0"/>
                  <a:t> - the </a:t>
                </a:r>
                <a:r>
                  <a:rPr lang="en-US" sz="3200" b="1" dirty="0">
                    <a:solidFill>
                      <a:schemeClr val="bg1"/>
                    </a:solidFill>
                  </a:rPr>
                  <a:t>hyperprior</a:t>
                </a:r>
              </a:p>
            </p:txBody>
          </p:sp>
        </mc:Choice>
        <mc:Fallback>
          <p:sp>
            <p:nvSpPr>
              <p:cNvPr id="3" name="Content Placeholder 2">
                <a:extLst>
                  <a:ext uri="{FF2B5EF4-FFF2-40B4-BE49-F238E27FC236}">
                    <a16:creationId xmlns:a16="http://schemas.microsoft.com/office/drawing/2014/main" id="{69B94267-E9E7-8518-2FD0-4E56185AF5A1}"/>
                  </a:ext>
                </a:extLst>
              </p:cNvPr>
              <p:cNvSpPr>
                <a:spLocks noGrp="1" noRot="1" noChangeAspect="1" noMove="1" noResize="1" noEditPoints="1" noAdjustHandles="1" noChangeArrowheads="1" noChangeShapeType="1" noTextEdit="1"/>
              </p:cNvSpPr>
              <p:nvPr>
                <p:ph idx="1"/>
              </p:nvPr>
            </p:nvSpPr>
            <p:spPr>
              <a:xfrm>
                <a:off x="1098550" y="2050699"/>
                <a:ext cx="9351736" cy="6888006"/>
              </a:xfrm>
              <a:blipFill>
                <a:blip r:embed="rId3"/>
                <a:stretch>
                  <a:fillRect l="-1304" t="-1239" r="-18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A8960C9-AF12-5E7D-2744-DAB3CBC810B5}"/>
              </a:ext>
            </a:extLst>
          </p:cNvPr>
          <p:cNvPicPr>
            <a:picLocks noChangeAspect="1"/>
          </p:cNvPicPr>
          <p:nvPr/>
        </p:nvPicPr>
        <p:blipFill>
          <a:blip r:embed="rId4"/>
          <a:stretch>
            <a:fillRect/>
          </a:stretch>
        </p:blipFill>
        <p:spPr>
          <a:xfrm>
            <a:off x="10009103" y="3356984"/>
            <a:ext cx="8278897" cy="5166530"/>
          </a:xfrm>
          <a:prstGeom prst="rect">
            <a:avLst/>
          </a:prstGeom>
        </p:spPr>
      </p:pic>
    </p:spTree>
    <p:extLst>
      <p:ext uri="{BB962C8B-B14F-4D97-AF65-F5344CB8AC3E}">
        <p14:creationId xmlns:p14="http://schemas.microsoft.com/office/powerpoint/2010/main" val="102585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2045-6B43-0DE7-660B-606914C82CF8}"/>
              </a:ext>
            </a:extLst>
          </p:cNvPr>
          <p:cNvSpPr>
            <a:spLocks noGrp="1"/>
          </p:cNvSpPr>
          <p:nvPr>
            <p:ph type="title"/>
          </p:nvPr>
        </p:nvSpPr>
        <p:spPr/>
        <p:txBody>
          <a:bodyPr/>
          <a:lstStyle/>
          <a:p>
            <a:r>
              <a:rPr lang="en-US" dirty="0"/>
              <a:t>Prior Construction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C0D017-CCB4-DC8E-7D00-5F8B3BFE6B6B}"/>
                  </a:ext>
                </a:extLst>
              </p:cNvPr>
              <p:cNvSpPr>
                <a:spLocks noGrp="1"/>
              </p:cNvSpPr>
              <p:nvPr>
                <p:ph idx="1"/>
              </p:nvPr>
            </p:nvSpPr>
            <p:spPr/>
            <p:txBody>
              <a:bodyPr/>
              <a:lstStyle/>
              <a:p>
                <a:r>
                  <a:rPr lang="en-US" dirty="0"/>
                  <a:t>Imagine an experiment studying rate tumor development.</a:t>
                </a:r>
              </a:p>
              <a:p>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l-GR" dirty="0"/>
                  <a:t> </a:t>
                </a:r>
                <a:r>
                  <a:rPr lang="en-US" dirty="0"/>
                  <a:t>is the probability that a rat develops a tumor.</a:t>
                </a:r>
              </a:p>
              <a:p>
                <a:r>
                  <a:rPr lang="en-US" dirty="0"/>
                  <a:t>Out of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=14</m:t>
                    </m:r>
                  </m:oMath>
                </a14:m>
                <a:r>
                  <a:rPr lang="en-US" dirty="0"/>
                  <a:t> mice, </a:t>
                </a:r>
                <a14:m>
                  <m:oMath xmlns:m="http://schemas.openxmlformats.org/officeDocument/2006/math">
                    <m:r>
                      <m:rPr>
                        <m:sty m:val="p"/>
                      </m:rPr>
                      <a:rPr lang="en-US" b="0" i="0" smtClean="0">
                        <a:latin typeface="Cambria Math" panose="02040503050406030204" pitchFamily="18" charset="0"/>
                      </a:rPr>
                      <m:t>y</m:t>
                    </m:r>
                    <m:r>
                      <a:rPr lang="en-US" i="1">
                        <a:latin typeface="Cambria Math" panose="02040503050406030204" pitchFamily="18" charset="0"/>
                      </a:rPr>
                      <m:t>=4</m:t>
                    </m:r>
                  </m:oMath>
                </a14:m>
                <a:r>
                  <a:rPr lang="en-US" dirty="0"/>
                  <a:t> develops a tumor. </a:t>
                </a:r>
              </a:p>
              <a:p>
                <a:r>
                  <a:rPr lang="en-US" dirty="0"/>
                  <a:t>From the sample, the tumor rate is </a:t>
                </a:r>
                <a14:m>
                  <m:oMath xmlns:m="http://schemas.openxmlformats.org/officeDocument/2006/math">
                    <m:r>
                      <a:rPr lang="en-US" b="0" i="1" smtClean="0">
                        <a:latin typeface="Cambria Math" panose="02040503050406030204" pitchFamily="18" charset="0"/>
                      </a:rPr>
                      <m:t>4/14</m:t>
                    </m:r>
                  </m:oMath>
                </a14:m>
                <a:r>
                  <a:rPr lang="en-US" dirty="0"/>
                  <a:t>. </a:t>
                </a:r>
              </a:p>
              <a:p>
                <a:r>
                  <a:rPr lang="en-US" dirty="0"/>
                  <a:t>You do a literature review for prior information and find 70(!) trials. </a:t>
                </a:r>
              </a:p>
            </p:txBody>
          </p:sp>
        </mc:Choice>
        <mc:Fallback xmlns="">
          <p:sp>
            <p:nvSpPr>
              <p:cNvPr id="3" name="Content Placeholder 2">
                <a:extLst>
                  <a:ext uri="{FF2B5EF4-FFF2-40B4-BE49-F238E27FC236}">
                    <a16:creationId xmlns:a16="http://schemas.microsoft.com/office/drawing/2014/main" id="{43C0D017-CCB4-DC8E-7D00-5F8B3BFE6B6B}"/>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280694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76077723e4e34c3b5aeef4b04efa78bf">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9e363e40d36e188a1c3db48bbcaf99f"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Props1.xml><?xml version="1.0" encoding="utf-8"?>
<ds:datastoreItem xmlns:ds="http://schemas.openxmlformats.org/officeDocument/2006/customXml" ds:itemID="{FD299E77-06DD-4A6C-ABA1-31058996D4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3.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docProps/app.xml><?xml version="1.0" encoding="utf-8"?>
<Properties xmlns="http://schemas.openxmlformats.org/officeDocument/2006/extended-properties" xmlns:vt="http://schemas.openxmlformats.org/officeDocument/2006/docPropsVTypes">
  <Template/>
  <TotalTime>6263</TotalTime>
  <Words>2165</Words>
  <Application>Microsoft Office PowerPoint</Application>
  <PresentationFormat>Custom</PresentationFormat>
  <Paragraphs>224</Paragraphs>
  <Slides>19</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.SF NS</vt:lpstr>
      <vt:lpstr>CMMI6</vt:lpstr>
      <vt:lpstr>CMMI8</vt:lpstr>
      <vt:lpstr>CMR10</vt:lpstr>
      <vt:lpstr>CMR8</vt:lpstr>
      <vt:lpstr>CMSS8</vt:lpstr>
      <vt:lpstr>Aptos</vt:lpstr>
      <vt:lpstr>Arial</vt:lpstr>
      <vt:lpstr>Cambria Math</vt:lpstr>
      <vt:lpstr>Times New Roman</vt:lpstr>
      <vt:lpstr>Wingdings 2</vt:lpstr>
      <vt:lpstr>Breeze</vt:lpstr>
      <vt:lpstr>Bayesian Inference</vt:lpstr>
      <vt:lpstr>Parameterized Priors and Exchangeability</vt:lpstr>
      <vt:lpstr>Last Time</vt:lpstr>
      <vt:lpstr>Objectives</vt:lpstr>
      <vt:lpstr>Topics to Review</vt:lpstr>
      <vt:lpstr>An Example to Consider</vt:lpstr>
      <vt:lpstr>Possible Approaches</vt:lpstr>
      <vt:lpstr>Hierarchical Approach</vt:lpstr>
      <vt:lpstr>Prior Construction Example</vt:lpstr>
      <vt:lpstr>Prior Construction Set Up</vt:lpstr>
      <vt:lpstr>Prior Construction Idea</vt:lpstr>
      <vt:lpstr>Rough Computation</vt:lpstr>
      <vt:lpstr>Exchangeability</vt:lpstr>
      <vt:lpstr>Central Challenge: Contextual Variability</vt:lpstr>
      <vt:lpstr>Rat Tumor Example</vt:lpstr>
      <vt:lpstr>Unknown Hyperparameter φ </vt:lpstr>
      <vt:lpstr>Covariates</vt:lpstr>
      <vt:lpstr>Fully Bayesian Hierarchal Model</vt:lpstr>
      <vt:lpstr>Posterior Predictive Distributions</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Zehui Bai</cp:lastModifiedBy>
  <cp:revision>34</cp:revision>
  <dcterms:created xsi:type="dcterms:W3CDTF">2019-02-13T16:04:21Z</dcterms:created>
  <dcterms:modified xsi:type="dcterms:W3CDTF">2025-08-22T14:33:02Z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2024-06-24T03:34:40Z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a5a42784-79e3-4cb6-a6c1-d59028c560ef</vt:lpwstr>
  </property>
  <property fmtid="{D5CDD505-2E9C-101B-9397-08002B2CF9AE}" pid="10" name="MSIP_Label_f2dee603-0001-4639-81f8-0608a53322f1_ContentBits">
    <vt:lpwstr>0</vt:lpwstr>
  </property>
</Properties>
</file>